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6" r:id="rId2"/>
    <p:sldId id="288" r:id="rId3"/>
    <p:sldId id="280" r:id="rId4"/>
    <p:sldId id="261" r:id="rId5"/>
    <p:sldId id="284" r:id="rId6"/>
    <p:sldId id="272" r:id="rId7"/>
    <p:sldId id="285" r:id="rId8"/>
    <p:sldId id="28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434" autoAdjust="0"/>
  </p:normalViewPr>
  <p:slideViewPr>
    <p:cSldViewPr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2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9A7281F-C511-7B4C-B2D2-85F14DBF9F78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30706-33F7-7745-87DD-EBD982892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7281F-C511-7B4C-B2D2-85F14DBF9F78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0706-33F7-7745-87DD-EBD982892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9A7281F-C511-7B4C-B2D2-85F14DBF9F78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9E30706-33F7-7745-87DD-EBD982892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7281F-C511-7B4C-B2D2-85F14DBF9F78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E30706-33F7-7745-87DD-EBD9828928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7281F-C511-7B4C-B2D2-85F14DBF9F78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9E30706-33F7-7745-87DD-EBD9828928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9A7281F-C511-7B4C-B2D2-85F14DBF9F78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9E30706-33F7-7745-87DD-EBD9828928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9A7281F-C511-7B4C-B2D2-85F14DBF9F78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9E30706-33F7-7745-87DD-EBD9828928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7281F-C511-7B4C-B2D2-85F14DBF9F78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E30706-33F7-7745-87DD-EBD982892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7281F-C511-7B4C-B2D2-85F14DBF9F78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30706-33F7-7745-87DD-EBD982892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7281F-C511-7B4C-B2D2-85F14DBF9F78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E30706-33F7-7745-87DD-EBD9828928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9A7281F-C511-7B4C-B2D2-85F14DBF9F78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9E30706-33F7-7745-87DD-EBD9828928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9A7281F-C511-7B4C-B2D2-85F14DBF9F78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9E30706-33F7-7745-87DD-EBD9828928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7839"/>
            <a:ext cx="4040188" cy="1143000"/>
          </a:xfrm>
          <a:solidFill>
            <a:srgbClr val="CCFF66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 smtClean="0"/>
              <a:t>January 12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, 2016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5547011"/>
            <a:ext cx="4040188" cy="1150470"/>
          </a:xfrm>
          <a:solidFill>
            <a:srgbClr val="CCFF6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Reminders: </a:t>
            </a:r>
            <a:r>
              <a:rPr lang="en-US" b="0" dirty="0" smtClean="0">
                <a:solidFill>
                  <a:schemeClr val="tx1"/>
                </a:solidFill>
              </a:rPr>
              <a:t>Metric Conversions Quiz Tomorrow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645026" y="117839"/>
            <a:ext cx="4181502" cy="1290777"/>
          </a:xfrm>
          <a:solidFill>
            <a:srgbClr val="6666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>
            <a:normAutofit fontScale="85000" lnSpcReduction="10000"/>
          </a:bodyPr>
          <a:lstStyle/>
          <a:p>
            <a:r>
              <a:rPr lang="en-US" dirty="0" smtClean="0"/>
              <a:t>DLR-</a:t>
            </a:r>
          </a:p>
          <a:p>
            <a:r>
              <a:rPr lang="en-US" dirty="0" smtClean="0"/>
              <a:t>By the end of the day you will be able to: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Convert from </a:t>
            </a:r>
            <a:r>
              <a:rPr lang="en-US" dirty="0" err="1" smtClean="0"/>
              <a:t>english</a:t>
            </a:r>
            <a:r>
              <a:rPr lang="en-US" dirty="0" smtClean="0"/>
              <a:t> to metric units through dimensional analysis. 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57199" y="1408616"/>
            <a:ext cx="5181601" cy="3965916"/>
          </a:xfrm>
          <a:solidFill>
            <a:srgbClr val="6666FF"/>
          </a:solidFill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Clr>
                <a:schemeClr val="bg1"/>
              </a:buClr>
              <a:buNone/>
            </a:pPr>
            <a:r>
              <a:rPr lang="en-US" sz="2000" dirty="0">
                <a:solidFill>
                  <a:schemeClr val="bg1"/>
                </a:solidFill>
              </a:rPr>
              <a:t>Starter-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</a:rPr>
              <a:t>List the basic unit of measurement for each: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Font typeface="+mj-lt"/>
              <a:buAutoNum type="alphaLcPeriod"/>
            </a:pPr>
            <a:r>
              <a:rPr lang="en-US" sz="2000" dirty="0">
                <a:solidFill>
                  <a:schemeClr val="bg1"/>
                </a:solidFill>
              </a:rPr>
              <a:t>Mass		</a:t>
            </a:r>
            <a:r>
              <a:rPr lang="en-US" sz="2000" dirty="0" smtClean="0">
                <a:solidFill>
                  <a:schemeClr val="bg1"/>
                </a:solidFill>
              </a:rPr>
              <a:t>c</a:t>
            </a:r>
            <a:r>
              <a:rPr lang="en-US" sz="2000" dirty="0">
                <a:solidFill>
                  <a:schemeClr val="bg1"/>
                </a:solidFill>
              </a:rPr>
              <a:t>. Length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Font typeface="+mj-lt"/>
              <a:buAutoNum type="alphaLcPeriod"/>
            </a:pPr>
            <a:r>
              <a:rPr lang="en-US" sz="2000" dirty="0">
                <a:solidFill>
                  <a:schemeClr val="bg1"/>
                </a:solidFill>
              </a:rPr>
              <a:t>Volume		d. Temperature</a:t>
            </a:r>
          </a:p>
          <a:p>
            <a:pPr marL="40005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Font typeface="+mj-lt"/>
              <a:buAutoNum type="arabicPeriod"/>
            </a:pPr>
            <a:r>
              <a:rPr lang="en-US" sz="2200" dirty="0">
                <a:solidFill>
                  <a:schemeClr val="bg1"/>
                </a:solidFill>
              </a:rPr>
              <a:t>Identify what each tool is used to measure.</a:t>
            </a:r>
          </a:p>
          <a:p>
            <a:pPr marL="971550" lvl="1" indent="-4572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Font typeface="+mj-lt"/>
              <a:buAutoNum type="alphaLcPeriod"/>
            </a:pPr>
            <a:r>
              <a:rPr lang="en-US" sz="2000" dirty="0">
                <a:solidFill>
                  <a:schemeClr val="bg1"/>
                </a:solidFill>
              </a:rPr>
              <a:t>Graduated </a:t>
            </a:r>
            <a:r>
              <a:rPr lang="en-US" sz="2000" dirty="0" smtClean="0">
                <a:solidFill>
                  <a:schemeClr val="bg1"/>
                </a:solidFill>
              </a:rPr>
              <a:t>cylinder     d</a:t>
            </a:r>
            <a:r>
              <a:rPr lang="en-US" sz="2000" dirty="0">
                <a:solidFill>
                  <a:schemeClr val="bg1"/>
                </a:solidFill>
              </a:rPr>
              <a:t>. ruler</a:t>
            </a:r>
          </a:p>
          <a:p>
            <a:pPr marL="971550" lvl="1" indent="-4572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Font typeface="+mj-lt"/>
              <a:buAutoNum type="alphaLcPeriod"/>
            </a:pPr>
            <a:r>
              <a:rPr lang="en-US" sz="2000" dirty="0">
                <a:solidFill>
                  <a:schemeClr val="bg1"/>
                </a:solidFill>
              </a:rPr>
              <a:t>Spring scale	</a:t>
            </a:r>
            <a:r>
              <a:rPr lang="en-US" sz="2000" dirty="0" smtClean="0">
                <a:solidFill>
                  <a:schemeClr val="bg1"/>
                </a:solidFill>
              </a:rPr>
              <a:t>         e</a:t>
            </a:r>
            <a:r>
              <a:rPr lang="en-US" sz="2000" dirty="0">
                <a:solidFill>
                  <a:schemeClr val="bg1"/>
                </a:solidFill>
              </a:rPr>
              <a:t>. thermometer</a:t>
            </a:r>
          </a:p>
          <a:p>
            <a:pPr marL="971550" lvl="1" indent="-4572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Font typeface="+mj-lt"/>
              <a:buAutoNum type="alphaLcPeriod"/>
            </a:pPr>
            <a:r>
              <a:rPr lang="en-US" sz="2000" dirty="0">
                <a:solidFill>
                  <a:schemeClr val="bg1"/>
                </a:solidFill>
              </a:rPr>
              <a:t>Triple beam </a:t>
            </a:r>
            <a:r>
              <a:rPr lang="en-US" sz="2000" dirty="0" smtClean="0">
                <a:solidFill>
                  <a:schemeClr val="bg1"/>
                </a:solidFill>
              </a:rPr>
              <a:t>balance   f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smtClean="0">
                <a:solidFill>
                  <a:schemeClr val="bg1"/>
                </a:solidFill>
              </a:rPr>
              <a:t>stopwatch</a:t>
            </a:r>
          </a:p>
          <a:p>
            <a:pPr marL="571500" indent="-45720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Font typeface="+mj-lt"/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Why is it important for scientists all around the world to use the same system of measurements?</a:t>
            </a:r>
            <a:endParaRPr lang="en-US" sz="2000" dirty="0"/>
          </a:p>
          <a:p>
            <a:pPr marL="457200" indent="-457200">
              <a:buClr>
                <a:schemeClr val="bg1"/>
              </a:buClr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Clr>
                <a:schemeClr val="bg1"/>
              </a:buClr>
              <a:buFont typeface="+mj-lt"/>
              <a:buAutoNum type="arabicPeriod"/>
            </a:pP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5025" y="5547011"/>
            <a:ext cx="4181501" cy="1150470"/>
          </a:xfrm>
          <a:solidFill>
            <a:srgbClr val="6666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/>
              <a:t>Homework: </a:t>
            </a:r>
            <a:r>
              <a:rPr lang="en-US" dirty="0" smtClean="0"/>
              <a:t>Conversion Practice</a:t>
            </a:r>
            <a:endParaRPr lang="en-US" dirty="0"/>
          </a:p>
        </p:txBody>
      </p:sp>
      <p:sp>
        <p:nvSpPr>
          <p:cNvPr id="10" name="Text Placeholder 6"/>
          <p:cNvSpPr txBox="1">
            <a:spLocks/>
          </p:cNvSpPr>
          <p:nvPr/>
        </p:nvSpPr>
        <p:spPr>
          <a:xfrm>
            <a:off x="6019799" y="1565414"/>
            <a:ext cx="2806727" cy="314885"/>
          </a:xfrm>
          <a:prstGeom prst="rect">
            <a:avLst/>
          </a:prstGeom>
          <a:solidFill>
            <a:srgbClr val="CCFF6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700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1" name="Content Placeholder 7"/>
          <p:cNvSpPr txBox="1">
            <a:spLocks/>
          </p:cNvSpPr>
          <p:nvPr/>
        </p:nvSpPr>
        <p:spPr>
          <a:xfrm>
            <a:off x="6019800" y="1898972"/>
            <a:ext cx="2806726" cy="3475560"/>
          </a:xfrm>
          <a:prstGeom prst="rect">
            <a:avLst/>
          </a:prstGeom>
          <a:solidFill>
            <a:srgbClr val="CCFF6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MUST DO: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Starter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Metric </a:t>
            </a:r>
            <a:r>
              <a:rPr lang="en-US" sz="2000" dirty="0" smtClean="0"/>
              <a:t>Word Problem Practice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Dimensional Analysis Notes/Practice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7467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Review-Metric Word Problems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Clr>
                <a:schemeClr val="bg1"/>
              </a:buClr>
              <a:buNone/>
            </a:pPr>
            <a:r>
              <a:rPr lang="en-US" sz="3200" dirty="0"/>
              <a:t>Starter-</a:t>
            </a:r>
          </a:p>
          <a:p>
            <a:pPr marL="514350" indent="-514350">
              <a:buClrTx/>
              <a:buSzPct val="56000"/>
              <a:buFont typeface="+mj-lt"/>
              <a:buAutoNum type="arabicPeriod"/>
            </a:pPr>
            <a:r>
              <a:rPr lang="en-US" sz="3200" dirty="0" err="1"/>
              <a:t>Aminia</a:t>
            </a:r>
            <a:r>
              <a:rPr lang="en-US" sz="3200" dirty="0"/>
              <a:t> has four gerbils which weigh 20g, 22g, 24g and 26g. What is the total weight of the gerbils in centigrams?</a:t>
            </a:r>
          </a:p>
          <a:p>
            <a:pPr marL="514350" indent="-514350">
              <a:buClrTx/>
              <a:buSzPct val="56000"/>
              <a:buFont typeface="+mj-lt"/>
              <a:buAutoNum type="arabicPeriod"/>
            </a:pPr>
            <a:r>
              <a:rPr lang="en-US" sz="3200" dirty="0"/>
              <a:t>One week while she was training for a marathon, Lucy ran a total of 131 kilometers.  How many meters did she run?  If she ran every day of the week, how many meters on average did she run each day?</a:t>
            </a:r>
          </a:p>
          <a:p>
            <a:pPr marL="514350" indent="-514350">
              <a:buClrTx/>
              <a:buSzPct val="56000"/>
              <a:buFont typeface="+mj-lt"/>
              <a:buAutoNum type="arabicPeriod"/>
            </a:pPr>
            <a:r>
              <a:rPr lang="en-US" sz="3200" dirty="0"/>
              <a:t>A swimming pool is 50 meters long.  Each day a swimmer swam a total of 75 lengths of the pool for practice.  How many kilometers did he swim over a 15 day period?</a:t>
            </a:r>
          </a:p>
          <a:p>
            <a:pPr marL="0" indent="0">
              <a:buClr>
                <a:schemeClr val="bg1"/>
              </a:buClr>
              <a:buNone/>
            </a:pPr>
            <a:endParaRPr lang="en-US" sz="3200" dirty="0"/>
          </a:p>
          <a:p>
            <a:pPr marL="457200" indent="-457200">
              <a:buClr>
                <a:schemeClr val="bg1"/>
              </a:buClr>
              <a:buFont typeface="+mj-lt"/>
              <a:buAutoNum type="arabicPeriod"/>
            </a:pPr>
            <a:endParaRPr lang="en-US" sz="3200" dirty="0"/>
          </a:p>
          <a:p>
            <a:pPr marL="457200" indent="-457200">
              <a:buClr>
                <a:schemeClr val="bg1"/>
              </a:buClr>
              <a:buFont typeface="+mj-lt"/>
              <a:buAutoNum type="arabicPeriod"/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83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Dimensional Analysis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1/16/14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Dimensional Analysis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Time, length, and weight are all separate </a:t>
            </a:r>
            <a:r>
              <a:rPr lang="en-US" i="1" dirty="0" smtClean="0"/>
              <a:t>dimensions</a:t>
            </a:r>
          </a:p>
          <a:p>
            <a:r>
              <a:rPr lang="en-US" dirty="0" smtClean="0"/>
              <a:t>You can only convert between measurements within the same dimension</a:t>
            </a:r>
          </a:p>
          <a:p>
            <a:pPr>
              <a:buNone/>
            </a:pPr>
            <a:r>
              <a:rPr lang="en-US" dirty="0" smtClean="0"/>
              <a:t>For example:</a:t>
            </a:r>
          </a:p>
          <a:p>
            <a:r>
              <a:rPr lang="en-US" dirty="0" smtClean="0"/>
              <a:t>Time can be measured in seconds, minutes, or hours</a:t>
            </a:r>
          </a:p>
          <a:p>
            <a:r>
              <a:rPr lang="en-US" dirty="0" smtClean="0"/>
              <a:t>You CAN convert seconds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minutes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hours</a:t>
            </a:r>
          </a:p>
          <a:p>
            <a:r>
              <a:rPr lang="en-US" dirty="0" smtClean="0">
                <a:sym typeface="Wingdings"/>
              </a:rPr>
              <a:t>You CANNOT convert seconds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centimeters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Farmer Vincent:  The “Barter” System</a:t>
            </a:r>
          </a:p>
          <a:p>
            <a:pPr lvl="2"/>
            <a:r>
              <a:rPr lang="en-US" dirty="0" smtClean="0"/>
              <a:t>4 pigs = 9 ducks</a:t>
            </a:r>
          </a:p>
          <a:p>
            <a:pPr lvl="2"/>
            <a:r>
              <a:rPr lang="en-US" dirty="0" smtClean="0"/>
              <a:t>1 goat = 3 ducks</a:t>
            </a:r>
          </a:p>
          <a:p>
            <a:pPr lvl="2"/>
            <a:r>
              <a:rPr lang="en-US" dirty="0" smtClean="0"/>
              <a:t>2 pigs = 5 chickens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How many chickens could you trade for 6 goats?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it out!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lizard</a:t>
            </a:r>
            <a:r>
              <a:rPr lang="en-US" dirty="0" smtClean="0"/>
              <a:t> Ms. De Finis found </a:t>
            </a:r>
            <a:r>
              <a:rPr lang="en-US" dirty="0"/>
              <a:t>in the</a:t>
            </a:r>
            <a:r>
              <a:rPr lang="en-US" dirty="0" smtClean="0"/>
              <a:t> storeroom was </a:t>
            </a:r>
            <a:r>
              <a:rPr lang="en-US" dirty="0"/>
              <a:t>5.62 cm long.  What was the length of the lizard in inches?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many seconds are in 6 days?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26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practice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09600" y="1589088"/>
          <a:ext cx="7848600" cy="1916110"/>
        </p:xfrm>
        <a:graphic>
          <a:graphicData uri="http://schemas.openxmlformats.org/drawingml/2006/table">
            <a:tbl>
              <a:tblPr/>
              <a:tblGrid>
                <a:gridCol w="5288442"/>
                <a:gridCol w="2560158"/>
              </a:tblGrid>
              <a:tr h="3832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4 pigs = 9 ducks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69" marR="3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9 goats = 2 horses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69" marR="3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2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1 goat = 3 ducks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69" marR="3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5 ducks = 13 geese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69" marR="3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2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2 pigs = 5 chickens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69" marR="3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1 cow = 12 geese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69" marR="3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2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20 rabbits = 1 pig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69" marR="3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5 horses = 3 bulls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69" marR="3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2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Times New Roman"/>
                        </a:rPr>
                        <a:t>3 goats = 2 sheep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69" marR="3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  <a:cs typeface="Times New Roman"/>
                        </a:rPr>
                        <a:t>1 bull = 32 pigeons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69" marR="380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609600" y="3505200"/>
            <a:ext cx="7848600" cy="2590800"/>
          </a:xfrm>
        </p:spPr>
        <p:txBody>
          <a:bodyPr/>
          <a:lstStyle/>
          <a:p>
            <a:r>
              <a:rPr lang="en-US" dirty="0" smtClean="0"/>
              <a:t>How many goats can be traded for 18 geese?</a:t>
            </a:r>
          </a:p>
          <a:p>
            <a:r>
              <a:rPr lang="en-US" dirty="0" smtClean="0"/>
              <a:t>8 sheep would be worth how many pigs?</a:t>
            </a:r>
          </a:p>
          <a:p>
            <a:r>
              <a:rPr lang="en-US" dirty="0" smtClean="0"/>
              <a:t>How many rabbits could you get for 2 horses?</a:t>
            </a:r>
          </a:p>
          <a:p>
            <a:r>
              <a:rPr lang="en-US" dirty="0" smtClean="0"/>
              <a:t>If you need 10 horses, how many pigeons would you need to barter?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Classwork</a:t>
            </a:r>
            <a:r>
              <a:rPr lang="en-US" dirty="0" smtClean="0"/>
              <a:t>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Convert the following: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12 inches into yards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17 days into hours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24 years into weeks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165 pounds into kilograms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2678 cm into feet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Conversion Factors</a:t>
            </a:r>
            <a:endParaRPr lang="en-US" dirty="0" smtClean="0"/>
          </a:p>
          <a:p>
            <a:r>
              <a:rPr lang="en-US" dirty="0" smtClean="0"/>
              <a:t>1 hour = 3600 seconds</a:t>
            </a:r>
          </a:p>
          <a:p>
            <a:r>
              <a:rPr lang="en-US" dirty="0" smtClean="0"/>
              <a:t>1 mile = 5280 feet	</a:t>
            </a:r>
          </a:p>
          <a:p>
            <a:r>
              <a:rPr lang="en-US" dirty="0" smtClean="0"/>
              <a:t>1 yard = 3 feet</a:t>
            </a:r>
          </a:p>
          <a:p>
            <a:r>
              <a:rPr lang="en-US" dirty="0" smtClean="0"/>
              <a:t>1 meter = 3.28 feet</a:t>
            </a:r>
          </a:p>
          <a:p>
            <a:r>
              <a:rPr lang="en-US" dirty="0" smtClean="0"/>
              <a:t>1 km = 0.62 miles</a:t>
            </a:r>
          </a:p>
          <a:p>
            <a:r>
              <a:rPr lang="en-US" dirty="0" smtClean="0"/>
              <a:t>1 kg = 2.2 lbs	</a:t>
            </a:r>
          </a:p>
          <a:p>
            <a:r>
              <a:rPr lang="en-US" dirty="0" smtClean="0"/>
              <a:t>1 lb = 0.45 kg 	</a:t>
            </a:r>
          </a:p>
          <a:p>
            <a:r>
              <a:rPr lang="en-US" dirty="0" smtClean="0"/>
              <a:t>1 foot  = 12 inches</a:t>
            </a:r>
          </a:p>
          <a:p>
            <a:r>
              <a:rPr lang="en-US" dirty="0" smtClean="0"/>
              <a:t>1 inch = 2.54 cm = 25.4 mm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012-2013">
  <a:themeElements>
    <a:clrScheme name="Custom 3">
      <a:dk1>
        <a:sysClr val="windowText" lastClr="000000"/>
      </a:dk1>
      <a:lt1>
        <a:sysClr val="window" lastClr="FFFFFF"/>
      </a:lt1>
      <a:dk2>
        <a:srgbClr val="4E5B6F"/>
      </a:dk2>
      <a:lt2>
        <a:srgbClr val="FFFFFF"/>
      </a:lt2>
      <a:accent1>
        <a:srgbClr val="7FD13B"/>
      </a:accent1>
      <a:accent2>
        <a:srgbClr val="008040"/>
      </a:accent2>
      <a:accent3>
        <a:srgbClr val="CCFF66"/>
      </a:accent3>
      <a:accent4>
        <a:srgbClr val="66FF66"/>
      </a:accent4>
      <a:accent5>
        <a:srgbClr val="999999"/>
      </a:accent5>
      <a:accent6>
        <a:srgbClr val="00FF00"/>
      </a:accent6>
      <a:hlink>
        <a:srgbClr val="008080"/>
      </a:hlink>
      <a:folHlink>
        <a:srgbClr val="5F7791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2012-2013.thmx</Template>
  <TotalTime>3287</TotalTime>
  <Words>368</Words>
  <Application>Microsoft Office PowerPoint</Application>
  <PresentationFormat>On-screen Show (4:3)</PresentationFormat>
  <Paragraphs>78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Franklin Gothic Book</vt:lpstr>
      <vt:lpstr>Franklin Gothic Medium</vt:lpstr>
      <vt:lpstr>Times New Roman</vt:lpstr>
      <vt:lpstr>Wingdings</vt:lpstr>
      <vt:lpstr>Wingdings 2</vt:lpstr>
      <vt:lpstr>2012-2013</vt:lpstr>
      <vt:lpstr>January 12th, 2016</vt:lpstr>
      <vt:lpstr>Review-Metric Word Problems</vt:lpstr>
      <vt:lpstr>Dimensional Analysis</vt:lpstr>
      <vt:lpstr>Why is Dimensional Analysis important?</vt:lpstr>
      <vt:lpstr>PowerPoint Presentation</vt:lpstr>
      <vt:lpstr>Work it out!</vt:lpstr>
      <vt:lpstr>Independent practice</vt:lpstr>
      <vt:lpstr>Classwork Assignment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Natalia Testo</dc:creator>
  <cp:lastModifiedBy>Brittany N. Dillard</cp:lastModifiedBy>
  <cp:revision>62</cp:revision>
  <dcterms:created xsi:type="dcterms:W3CDTF">2012-08-27T00:00:02Z</dcterms:created>
  <dcterms:modified xsi:type="dcterms:W3CDTF">2016-01-12T20:34:42Z</dcterms:modified>
</cp:coreProperties>
</file>