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94" r:id="rId3"/>
    <p:sldId id="260" r:id="rId4"/>
    <p:sldId id="259" r:id="rId5"/>
    <p:sldId id="296" r:id="rId6"/>
    <p:sldId id="262" r:id="rId7"/>
    <p:sldId id="271" r:id="rId8"/>
    <p:sldId id="263" r:id="rId9"/>
    <p:sldId id="264" r:id="rId10"/>
    <p:sldId id="265" r:id="rId11"/>
    <p:sldId id="272" r:id="rId12"/>
    <p:sldId id="273" r:id="rId13"/>
    <p:sldId id="267" r:id="rId14"/>
    <p:sldId id="266" r:id="rId15"/>
    <p:sldId id="268" r:id="rId16"/>
    <p:sldId id="269" r:id="rId17"/>
    <p:sldId id="293" r:id="rId18"/>
    <p:sldId id="295"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70" r:id="rId35"/>
    <p:sldId id="274" r:id="rId36"/>
    <p:sldId id="275" r:id="rId37"/>
    <p:sldId id="276" r:id="rId3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36" d="100"/>
          <a:sy n="36" d="100"/>
        </p:scale>
        <p:origin x="66" y="6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8/15/2016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8/15/2016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8/15/2016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8/15/2016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8/15/2016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8/15/2016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8/15/2016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8/15/2016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8/15/2016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8/15/2016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8/15/2016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8/15/2016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8/15/2016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8/15/2016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8/15/2016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8/15/2016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8/15/2016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8/15/2016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25887" y="191728"/>
            <a:ext cx="4793088" cy="1143000"/>
          </a:xfrm>
          <a:solidFill>
            <a:schemeClr val="accent6">
              <a:lumMod val="20000"/>
              <a:lumOff val="80000"/>
            </a:schemeClr>
          </a:solidFill>
          <a:effectLst>
            <a:glow rad="1397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a:normAutofit/>
          </a:bodyPr>
          <a:lstStyle/>
          <a:p>
            <a:r>
              <a:rPr lang="en-US" dirty="0" smtClean="0"/>
              <a:t>August 12, 2016</a:t>
            </a:r>
            <a:endParaRPr lang="en-US" dirty="0"/>
          </a:p>
        </p:txBody>
      </p:sp>
      <p:sp>
        <p:nvSpPr>
          <p:cNvPr id="5" name="Text Placeholder 4"/>
          <p:cNvSpPr>
            <a:spLocks noGrp="1"/>
          </p:cNvSpPr>
          <p:nvPr>
            <p:ph type="body" idx="1"/>
          </p:nvPr>
        </p:nvSpPr>
        <p:spPr>
          <a:xfrm>
            <a:off x="525887" y="5547011"/>
            <a:ext cx="4793088" cy="1150470"/>
          </a:xfr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nchor="t">
            <a:normAutofit fontScale="85000" lnSpcReduction="20000"/>
          </a:bodyPr>
          <a:lstStyle/>
          <a:p>
            <a:r>
              <a:rPr lang="en-US" dirty="0" smtClean="0">
                <a:solidFill>
                  <a:schemeClr val="tx1"/>
                </a:solidFill>
              </a:rPr>
              <a:t>Reminders: </a:t>
            </a:r>
            <a:r>
              <a:rPr lang="en-US" b="0" dirty="0" smtClean="0">
                <a:solidFill>
                  <a:schemeClr val="tx1"/>
                </a:solidFill>
              </a:rPr>
              <a:t>Start bringing calculators and composition notebooks to class. Remember that parent letters are due by Friday.</a:t>
            </a:r>
            <a:endParaRPr lang="en-US" dirty="0" smtClean="0">
              <a:solidFill>
                <a:schemeClr val="tx1"/>
              </a:solidFill>
            </a:endParaRPr>
          </a:p>
        </p:txBody>
      </p:sp>
      <p:sp>
        <p:nvSpPr>
          <p:cNvPr id="7" name="Text Placeholder 6"/>
          <p:cNvSpPr>
            <a:spLocks noGrp="1"/>
          </p:cNvSpPr>
          <p:nvPr>
            <p:ph type="body" sz="half" idx="3"/>
          </p:nvPr>
        </p:nvSpPr>
        <p:spPr>
          <a:xfrm>
            <a:off x="5756856" y="117840"/>
            <a:ext cx="5306096" cy="1290777"/>
          </a:xfrm>
          <a:solidFill>
            <a:schemeClr val="accent6">
              <a:lumMod val="50000"/>
            </a:schemeClr>
          </a:solidFill>
        </p:spPr>
        <p:style>
          <a:lnRef idx="2">
            <a:schemeClr val="dk1"/>
          </a:lnRef>
          <a:fillRef idx="1">
            <a:schemeClr val="lt1"/>
          </a:fillRef>
          <a:effectRef idx="0">
            <a:schemeClr val="dk1"/>
          </a:effectRef>
          <a:fontRef idx="minor">
            <a:schemeClr val="dk1"/>
          </a:fontRef>
        </p:style>
        <p:txBody>
          <a:bodyPr anchor="t">
            <a:normAutofit/>
          </a:bodyPr>
          <a:lstStyle/>
          <a:p>
            <a:r>
              <a:rPr lang="en-US" sz="1800" dirty="0" smtClean="0">
                <a:solidFill>
                  <a:schemeClr val="bg1"/>
                </a:solidFill>
              </a:rPr>
              <a:t>After today, you should be able to…</a:t>
            </a:r>
          </a:p>
          <a:p>
            <a:pPr marL="342900" indent="-342900">
              <a:buFont typeface="Arial" panose="020B0604020202020204" pitchFamily="34" charset="0"/>
              <a:buChar char="•"/>
            </a:pPr>
            <a:r>
              <a:rPr lang="en-US" sz="1800" dirty="0" smtClean="0">
                <a:solidFill>
                  <a:schemeClr val="bg1"/>
                </a:solidFill>
              </a:rPr>
              <a:t>Identify proper tools for measurement </a:t>
            </a:r>
          </a:p>
          <a:p>
            <a:pPr marL="342900" indent="-342900">
              <a:buFont typeface="Arial" panose="020B0604020202020204" pitchFamily="34" charset="0"/>
              <a:buChar char="•"/>
            </a:pPr>
            <a:r>
              <a:rPr lang="en-US" sz="1800" dirty="0" smtClean="0">
                <a:solidFill>
                  <a:schemeClr val="bg1"/>
                </a:solidFill>
              </a:rPr>
              <a:t>Convert between metric units</a:t>
            </a:r>
            <a:endParaRPr lang="en-US" dirty="0">
              <a:solidFill>
                <a:schemeClr val="bg1"/>
              </a:solidFill>
            </a:endParaRPr>
          </a:p>
        </p:txBody>
      </p:sp>
      <p:sp>
        <p:nvSpPr>
          <p:cNvPr id="6" name="Content Placeholder 5"/>
          <p:cNvSpPr>
            <a:spLocks noGrp="1"/>
          </p:cNvSpPr>
          <p:nvPr>
            <p:ph sz="quarter" idx="2"/>
          </p:nvPr>
        </p:nvSpPr>
        <p:spPr>
          <a:xfrm>
            <a:off x="525887" y="1546729"/>
            <a:ext cx="4793088" cy="3827803"/>
          </a:xfrm>
          <a:solidFill>
            <a:schemeClr val="accent6">
              <a:lumMod val="50000"/>
            </a:schemeClr>
          </a:solidFill>
          <a:effectLst>
            <a:glow rad="139700">
              <a:schemeClr val="accent6">
                <a:satMod val="175000"/>
                <a:alpha val="40000"/>
              </a:schemeClr>
            </a:glow>
          </a:effectLst>
        </p:spPr>
        <p:style>
          <a:lnRef idx="2">
            <a:schemeClr val="dk1"/>
          </a:lnRef>
          <a:fillRef idx="1">
            <a:schemeClr val="lt1"/>
          </a:fillRef>
          <a:effectRef idx="0">
            <a:schemeClr val="dk1"/>
          </a:effectRef>
          <a:fontRef idx="minor">
            <a:schemeClr val="dk1"/>
          </a:fontRef>
        </p:style>
        <p:txBody>
          <a:bodyPr>
            <a:normAutofit/>
          </a:bodyPr>
          <a:lstStyle/>
          <a:p>
            <a:pPr marL="0" indent="0">
              <a:buClr>
                <a:schemeClr val="bg1"/>
              </a:buClr>
              <a:buNone/>
            </a:pPr>
            <a:r>
              <a:rPr lang="en-US" sz="2000" dirty="0" smtClean="0">
                <a:solidFill>
                  <a:schemeClr val="bg1"/>
                </a:solidFill>
              </a:rPr>
              <a:t>Starter- </a:t>
            </a:r>
          </a:p>
          <a:p>
            <a:pPr>
              <a:lnSpc>
                <a:spcPct val="80000"/>
              </a:lnSpc>
              <a:spcBef>
                <a:spcPct val="20000"/>
              </a:spcBef>
              <a:buClr>
                <a:schemeClr val="bg1"/>
              </a:buClr>
              <a:buFont typeface="+mj-lt"/>
              <a:buAutoNum type="arabicPeriod"/>
            </a:pPr>
            <a:r>
              <a:rPr lang="en-US" sz="2400" dirty="0" smtClean="0">
                <a:solidFill>
                  <a:schemeClr val="bg1"/>
                </a:solidFill>
              </a:rPr>
              <a:t>What </a:t>
            </a:r>
            <a:r>
              <a:rPr lang="en-US" sz="2400" dirty="0">
                <a:solidFill>
                  <a:schemeClr val="bg1"/>
                </a:solidFill>
              </a:rPr>
              <a:t>is the difference between a dependent and an independent variable?</a:t>
            </a:r>
          </a:p>
          <a:p>
            <a:pPr>
              <a:lnSpc>
                <a:spcPct val="80000"/>
              </a:lnSpc>
              <a:spcBef>
                <a:spcPct val="20000"/>
              </a:spcBef>
              <a:buClr>
                <a:schemeClr val="bg1"/>
              </a:buClr>
              <a:buFont typeface="+mj-lt"/>
              <a:buAutoNum type="arabicPeriod"/>
            </a:pPr>
            <a:r>
              <a:rPr lang="en-US" sz="2400" dirty="0">
                <a:solidFill>
                  <a:schemeClr val="bg1"/>
                </a:solidFill>
              </a:rPr>
              <a:t>Which group gets the variable that is being tested?</a:t>
            </a:r>
          </a:p>
          <a:p>
            <a:pPr marL="0" indent="0">
              <a:buClr>
                <a:schemeClr val="bg1"/>
              </a:buClr>
              <a:buNone/>
            </a:pPr>
            <a:endParaRPr lang="en-US" sz="2000" dirty="0">
              <a:solidFill>
                <a:schemeClr val="bg1"/>
              </a:solidFill>
            </a:endParaRPr>
          </a:p>
          <a:p>
            <a:pPr marL="457200" indent="-457200">
              <a:buClr>
                <a:schemeClr val="bg1"/>
              </a:buClr>
              <a:buFont typeface="+mj-lt"/>
              <a:buAutoNum type="arabicPeriod"/>
            </a:pPr>
            <a:endParaRPr lang="en-US" sz="2000" dirty="0" smtClean="0"/>
          </a:p>
          <a:p>
            <a:pPr marL="457200" indent="-457200">
              <a:buClr>
                <a:schemeClr val="bg1"/>
              </a:buClr>
              <a:buFont typeface="+mj-lt"/>
              <a:buAutoNum type="arabicPeriod"/>
            </a:pPr>
            <a:endParaRPr lang="en-US" sz="2000" dirty="0"/>
          </a:p>
        </p:txBody>
      </p:sp>
      <p:sp>
        <p:nvSpPr>
          <p:cNvPr id="13" name="Content Placeholder 12"/>
          <p:cNvSpPr>
            <a:spLocks noGrp="1"/>
          </p:cNvSpPr>
          <p:nvPr>
            <p:ph sz="quarter" idx="4"/>
          </p:nvPr>
        </p:nvSpPr>
        <p:spPr>
          <a:xfrm>
            <a:off x="5756856" y="5547011"/>
            <a:ext cx="5306096" cy="1150470"/>
          </a:xfrm>
          <a:solidFill>
            <a:schemeClr val="accent6">
              <a:lumMod val="50000"/>
            </a:schemeClr>
          </a:solidFill>
        </p:spPr>
        <p:style>
          <a:lnRef idx="2">
            <a:schemeClr val="dk1"/>
          </a:lnRef>
          <a:fillRef idx="1">
            <a:schemeClr val="lt1"/>
          </a:fillRef>
          <a:effectRef idx="0">
            <a:schemeClr val="dk1"/>
          </a:effectRef>
          <a:fontRef idx="minor">
            <a:schemeClr val="dk1"/>
          </a:fontRef>
        </p:style>
        <p:txBody>
          <a:bodyPr/>
          <a:lstStyle/>
          <a:p>
            <a:pPr marL="0" indent="0">
              <a:buNone/>
            </a:pPr>
            <a:r>
              <a:rPr lang="en-US" dirty="0" smtClean="0">
                <a:solidFill>
                  <a:schemeClr val="bg1"/>
                </a:solidFill>
              </a:rPr>
              <a:t>Homework: NONE</a:t>
            </a:r>
            <a:endParaRPr lang="en-US" dirty="0">
              <a:solidFill>
                <a:schemeClr val="bg1"/>
              </a:solidFill>
            </a:endParaRPr>
          </a:p>
        </p:txBody>
      </p:sp>
      <p:sp>
        <p:nvSpPr>
          <p:cNvPr id="10" name="Text Placeholder 6"/>
          <p:cNvSpPr txBox="1">
            <a:spLocks/>
          </p:cNvSpPr>
          <p:nvPr/>
        </p:nvSpPr>
        <p:spPr>
          <a:xfrm>
            <a:off x="5756856" y="1546729"/>
            <a:ext cx="5306096" cy="333571"/>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fontScale="77500" lnSpcReduction="20000"/>
          </a:bodyPr>
          <a:lstStyle>
            <a:lvl1pPr marL="0" indent="0" algn="l" defTabSz="457200" rtl="0" eaLnBrk="1" latinLnBrk="0" hangingPunct="1">
              <a:spcBef>
                <a:spcPct val="20000"/>
              </a:spcBef>
              <a:buFont typeface="Arial"/>
              <a:buNone/>
              <a:defRPr sz="2400" b="1" kern="1200">
                <a:solidFill>
                  <a:schemeClr val="dk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dk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dk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dk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dk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dk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dk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dk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dk1"/>
                </a:solidFill>
                <a:latin typeface="+mn-lt"/>
                <a:ea typeface="+mn-ea"/>
                <a:cs typeface="+mn-cs"/>
              </a:defRPr>
            </a:lvl9pPr>
          </a:lstStyle>
          <a:p>
            <a:pPr algn="ctr"/>
            <a:r>
              <a:rPr lang="en-US" dirty="0"/>
              <a:t>Agenda</a:t>
            </a:r>
          </a:p>
        </p:txBody>
      </p:sp>
      <p:sp>
        <p:nvSpPr>
          <p:cNvPr id="11" name="Content Placeholder 7"/>
          <p:cNvSpPr txBox="1">
            <a:spLocks/>
          </p:cNvSpPr>
          <p:nvPr/>
        </p:nvSpPr>
        <p:spPr>
          <a:xfrm>
            <a:off x="5756856" y="1898972"/>
            <a:ext cx="5306096" cy="3475560"/>
          </a:xfrm>
          <a:prstGeom prst="rect">
            <a:avLst/>
          </a:prstGeom>
          <a:solidFill>
            <a:schemeClr val="accent6">
              <a:lumMod val="20000"/>
              <a:lumOff val="80000"/>
            </a:schemeClr>
          </a:solidFill>
          <a:ln>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dk1"/>
                </a:solidFill>
                <a:latin typeface="+mn-lt"/>
                <a:ea typeface="+mn-ea"/>
                <a:cs typeface="+mn-cs"/>
              </a:defRPr>
            </a:lvl9pPr>
          </a:lstStyle>
          <a:p>
            <a:pPr marL="0" indent="0">
              <a:buNone/>
            </a:pPr>
            <a:r>
              <a:rPr lang="en-US" sz="2000" dirty="0"/>
              <a:t>MUST DO:</a:t>
            </a:r>
          </a:p>
          <a:p>
            <a:pPr marL="457200" indent="-457200">
              <a:buFont typeface="+mj-lt"/>
              <a:buAutoNum type="arabicPeriod"/>
            </a:pPr>
            <a:r>
              <a:rPr lang="en-US" sz="2000" dirty="0"/>
              <a:t>Starter</a:t>
            </a:r>
          </a:p>
          <a:p>
            <a:pPr marL="457200" indent="-457200">
              <a:buFont typeface="+mj-lt"/>
              <a:buAutoNum type="arabicPeriod"/>
            </a:pPr>
            <a:r>
              <a:rPr lang="en-US" sz="2000" dirty="0" smtClean="0"/>
              <a:t>Complete Scientific Method Case Studies (2</a:t>
            </a:r>
            <a:r>
              <a:rPr lang="en-US" sz="2000" baseline="30000" dirty="0" smtClean="0"/>
              <a:t>nd</a:t>
            </a:r>
            <a:r>
              <a:rPr lang="en-US" sz="2000" dirty="0" smtClean="0"/>
              <a:t> &amp; 4</a:t>
            </a:r>
            <a:r>
              <a:rPr lang="en-US" sz="2000" baseline="30000" dirty="0" smtClean="0"/>
              <a:t>th</a:t>
            </a:r>
            <a:r>
              <a:rPr lang="en-US" sz="2000" dirty="0" smtClean="0"/>
              <a:t>)</a:t>
            </a:r>
            <a:endParaRPr lang="en-US" sz="2000" dirty="0"/>
          </a:p>
          <a:p>
            <a:pPr marL="457200" indent="-457200">
              <a:buFont typeface="+mj-lt"/>
              <a:buAutoNum type="arabicPeriod"/>
            </a:pPr>
            <a:r>
              <a:rPr lang="en-US" sz="2000" dirty="0" smtClean="0"/>
              <a:t>Scientific Method Writing </a:t>
            </a:r>
            <a:r>
              <a:rPr lang="en-US" sz="2000" dirty="0"/>
              <a:t>Assignment(2</a:t>
            </a:r>
            <a:r>
              <a:rPr lang="en-US" sz="2000" baseline="30000" dirty="0"/>
              <a:t>nd</a:t>
            </a:r>
            <a:r>
              <a:rPr lang="en-US" sz="2000" dirty="0"/>
              <a:t> &amp; 4</a:t>
            </a:r>
            <a:r>
              <a:rPr lang="en-US" sz="2000" baseline="30000" dirty="0"/>
              <a:t>th</a:t>
            </a:r>
            <a:r>
              <a:rPr lang="en-US" sz="2000" dirty="0" smtClean="0"/>
              <a:t>)</a:t>
            </a:r>
            <a:endParaRPr lang="en-US" sz="2000" dirty="0"/>
          </a:p>
          <a:p>
            <a:pPr marL="457200" indent="-457200">
              <a:buFont typeface="+mj-lt"/>
              <a:buAutoNum type="arabicPeriod"/>
            </a:pPr>
            <a:r>
              <a:rPr lang="en-US" sz="2000" dirty="0" smtClean="0"/>
              <a:t>Create a unit of measurement. (1</a:t>
            </a:r>
            <a:r>
              <a:rPr lang="en-US" sz="2000" baseline="30000" dirty="0" smtClean="0"/>
              <a:t>st</a:t>
            </a:r>
            <a:r>
              <a:rPr lang="en-US" sz="2000" dirty="0" smtClean="0"/>
              <a:t>)</a:t>
            </a:r>
            <a:endParaRPr lang="en-US" sz="2000" dirty="0"/>
          </a:p>
          <a:p>
            <a:pPr marL="457200" indent="-457200">
              <a:buFont typeface="+mj-lt"/>
              <a:buAutoNum type="arabicPeriod"/>
            </a:pPr>
            <a:r>
              <a:rPr lang="en-US" sz="2000" dirty="0" smtClean="0"/>
              <a:t>Begin Measurement (1</a:t>
            </a:r>
            <a:r>
              <a:rPr lang="en-US" sz="2000" baseline="30000" dirty="0" smtClean="0"/>
              <a:t>st</a:t>
            </a:r>
            <a:r>
              <a:rPr lang="en-US" sz="2000" dirty="0" smtClean="0"/>
              <a:t>)</a:t>
            </a:r>
            <a:endParaRPr lang="en-US" sz="2000" dirty="0"/>
          </a:p>
          <a:p>
            <a:pPr marL="0" indent="0">
              <a:buNone/>
            </a:pPr>
            <a:endParaRPr lang="en-US" sz="2000" dirty="0"/>
          </a:p>
        </p:txBody>
      </p:sp>
    </p:spTree>
    <p:extLst>
      <p:ext uri="{BB962C8B-B14F-4D97-AF65-F5344CB8AC3E}">
        <p14:creationId xmlns:p14="http://schemas.microsoft.com/office/powerpoint/2010/main" val="2318875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 Units</a:t>
            </a:r>
            <a:endParaRPr lang="en-US" dirty="0"/>
          </a:p>
        </p:txBody>
      </p:sp>
      <p:sp>
        <p:nvSpPr>
          <p:cNvPr id="3" name="Content Placeholder 2"/>
          <p:cNvSpPr>
            <a:spLocks noGrp="1"/>
          </p:cNvSpPr>
          <p:nvPr>
            <p:ph idx="1"/>
          </p:nvPr>
        </p:nvSpPr>
        <p:spPr>
          <a:xfrm>
            <a:off x="419685" y="2259487"/>
            <a:ext cx="8217877" cy="3678689"/>
          </a:xfrm>
        </p:spPr>
        <p:txBody>
          <a:bodyPr>
            <a:noAutofit/>
          </a:bodyPr>
          <a:lstStyle/>
          <a:p>
            <a:r>
              <a:rPr lang="en-US" sz="1600" dirty="0" smtClean="0"/>
              <a:t>International System of Units or SI units </a:t>
            </a:r>
          </a:p>
          <a:p>
            <a:pPr lvl="1"/>
            <a:r>
              <a:rPr lang="en-US" dirty="0" smtClean="0"/>
              <a:t>So that everyone had the same, reliable measurement system.</a:t>
            </a:r>
          </a:p>
          <a:p>
            <a:pPr lvl="1"/>
            <a:r>
              <a:rPr lang="en-US" dirty="0" smtClean="0"/>
              <a:t>Previously called the Metric System</a:t>
            </a:r>
          </a:p>
          <a:p>
            <a:r>
              <a:rPr lang="en-US" sz="1600" dirty="0" smtClean="0"/>
              <a:t>SI Units </a:t>
            </a:r>
          </a:p>
          <a:p>
            <a:pPr lvl="1"/>
            <a:r>
              <a:rPr lang="en-US" dirty="0" smtClean="0"/>
              <a:t>Length</a:t>
            </a:r>
          </a:p>
          <a:p>
            <a:pPr lvl="2"/>
            <a:r>
              <a:rPr lang="en-US" sz="1600" dirty="0" smtClean="0"/>
              <a:t>Meter</a:t>
            </a:r>
          </a:p>
          <a:p>
            <a:pPr lvl="1"/>
            <a:r>
              <a:rPr lang="en-US" dirty="0" smtClean="0"/>
              <a:t>Volume</a:t>
            </a:r>
          </a:p>
          <a:p>
            <a:pPr lvl="2"/>
            <a:r>
              <a:rPr lang="en-US" sz="1600" dirty="0" smtClean="0"/>
              <a:t>Liter</a:t>
            </a:r>
          </a:p>
          <a:p>
            <a:pPr lvl="1"/>
            <a:r>
              <a:rPr lang="en-US" dirty="0" smtClean="0"/>
              <a:t>Mass</a:t>
            </a:r>
          </a:p>
          <a:p>
            <a:pPr lvl="2"/>
            <a:r>
              <a:rPr lang="en-US" sz="1600" dirty="0" smtClean="0"/>
              <a:t>Gram</a:t>
            </a:r>
          </a:p>
          <a:p>
            <a:pPr lvl="1"/>
            <a:r>
              <a:rPr lang="en-US" dirty="0" smtClean="0"/>
              <a:t>Temperature</a:t>
            </a:r>
          </a:p>
          <a:p>
            <a:pPr lvl="2"/>
            <a:r>
              <a:rPr lang="en-US" sz="1600" dirty="0" smtClean="0"/>
              <a:t>Kelvin and Celsius</a:t>
            </a:r>
          </a:p>
        </p:txBody>
      </p:sp>
    </p:spTree>
    <p:extLst>
      <p:ext uri="{BB962C8B-B14F-4D97-AF65-F5344CB8AC3E}">
        <p14:creationId xmlns:p14="http://schemas.microsoft.com/office/powerpoint/2010/main" val="1419309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5887" y="191728"/>
            <a:ext cx="5830668" cy="1143000"/>
          </a:xfrm>
          <a:solidFill>
            <a:schemeClr val="accent6">
              <a:lumMod val="20000"/>
              <a:lumOff val="80000"/>
            </a:schemeClr>
          </a:solidFill>
          <a:effectLst>
            <a:glow rad="1397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a:normAutofit/>
          </a:bodyPr>
          <a:lstStyle/>
          <a:p>
            <a:r>
              <a:rPr lang="en-US" dirty="0" smtClean="0"/>
              <a:t>August 14</a:t>
            </a:r>
            <a:r>
              <a:rPr lang="en-US" baseline="30000" dirty="0" smtClean="0"/>
              <a:t>th</a:t>
            </a:r>
            <a:r>
              <a:rPr lang="en-US" dirty="0" smtClean="0"/>
              <a:t>, 2015</a:t>
            </a:r>
            <a:endParaRPr lang="en-US" dirty="0"/>
          </a:p>
        </p:txBody>
      </p:sp>
      <p:sp>
        <p:nvSpPr>
          <p:cNvPr id="5" name="Text Placeholder 4"/>
          <p:cNvSpPr>
            <a:spLocks noGrp="1"/>
          </p:cNvSpPr>
          <p:nvPr>
            <p:ph type="body" idx="1"/>
          </p:nvPr>
        </p:nvSpPr>
        <p:spPr>
          <a:xfrm>
            <a:off x="525887" y="5547011"/>
            <a:ext cx="5830668" cy="1150470"/>
          </a:xfr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nchor="t">
            <a:normAutofit fontScale="85000" lnSpcReduction="10000"/>
          </a:bodyPr>
          <a:lstStyle/>
          <a:p>
            <a:r>
              <a:rPr lang="en-US" dirty="0" smtClean="0">
                <a:solidFill>
                  <a:schemeClr val="tx1"/>
                </a:solidFill>
              </a:rPr>
              <a:t>Reminders: </a:t>
            </a:r>
            <a:r>
              <a:rPr lang="en-US" b="0" dirty="0" smtClean="0">
                <a:solidFill>
                  <a:schemeClr val="tx1"/>
                </a:solidFill>
              </a:rPr>
              <a:t>Start bringing calculators and composition notebooks to class. Remember that parent letters are due by Friday.</a:t>
            </a:r>
            <a:endParaRPr lang="en-US" dirty="0" smtClean="0">
              <a:solidFill>
                <a:schemeClr val="tx1"/>
              </a:solidFill>
            </a:endParaRPr>
          </a:p>
        </p:txBody>
      </p:sp>
      <p:sp>
        <p:nvSpPr>
          <p:cNvPr id="7" name="Text Placeholder 6"/>
          <p:cNvSpPr>
            <a:spLocks noGrp="1"/>
          </p:cNvSpPr>
          <p:nvPr>
            <p:ph type="body" sz="half" idx="3"/>
          </p:nvPr>
        </p:nvSpPr>
        <p:spPr>
          <a:xfrm>
            <a:off x="6464778" y="169712"/>
            <a:ext cx="5306096" cy="1290777"/>
          </a:xfrm>
          <a:solidFill>
            <a:schemeClr val="accent6">
              <a:lumMod val="50000"/>
            </a:schemeClr>
          </a:solidFill>
        </p:spPr>
        <p:style>
          <a:lnRef idx="2">
            <a:schemeClr val="dk1"/>
          </a:lnRef>
          <a:fillRef idx="1">
            <a:schemeClr val="lt1"/>
          </a:fillRef>
          <a:effectRef idx="0">
            <a:schemeClr val="dk1"/>
          </a:effectRef>
          <a:fontRef idx="minor">
            <a:schemeClr val="dk1"/>
          </a:fontRef>
        </p:style>
        <p:txBody>
          <a:bodyPr anchor="t">
            <a:normAutofit/>
          </a:bodyPr>
          <a:lstStyle/>
          <a:p>
            <a:r>
              <a:rPr lang="en-US" dirty="0" smtClean="0">
                <a:solidFill>
                  <a:schemeClr val="bg1"/>
                </a:solidFill>
              </a:rPr>
              <a:t>DLR-</a:t>
            </a:r>
          </a:p>
          <a:p>
            <a:r>
              <a:rPr lang="en-US" dirty="0" smtClean="0">
                <a:solidFill>
                  <a:schemeClr val="bg1"/>
                </a:solidFill>
              </a:rPr>
              <a:t>Convert between metric units.</a:t>
            </a:r>
            <a:endParaRPr lang="en-US" dirty="0">
              <a:solidFill>
                <a:schemeClr val="bg1"/>
              </a:solidFill>
            </a:endParaRPr>
          </a:p>
        </p:txBody>
      </p:sp>
      <p:sp>
        <p:nvSpPr>
          <p:cNvPr id="6" name="Content Placeholder 5"/>
          <p:cNvSpPr>
            <a:spLocks noGrp="1"/>
          </p:cNvSpPr>
          <p:nvPr>
            <p:ph sz="quarter" idx="2"/>
          </p:nvPr>
        </p:nvSpPr>
        <p:spPr>
          <a:xfrm>
            <a:off x="525887" y="1546729"/>
            <a:ext cx="5830668" cy="4000282"/>
          </a:xfrm>
          <a:solidFill>
            <a:schemeClr val="accent6">
              <a:lumMod val="50000"/>
            </a:schemeClr>
          </a:solidFill>
          <a:effectLst>
            <a:glow rad="139700">
              <a:schemeClr val="accent6">
                <a:satMod val="175000"/>
                <a:alpha val="40000"/>
              </a:schemeClr>
            </a:glow>
          </a:effectLst>
        </p:spPr>
        <p:style>
          <a:lnRef idx="2">
            <a:schemeClr val="dk1"/>
          </a:lnRef>
          <a:fillRef idx="1">
            <a:schemeClr val="lt1"/>
          </a:fillRef>
          <a:effectRef idx="0">
            <a:schemeClr val="dk1"/>
          </a:effectRef>
          <a:fontRef idx="minor">
            <a:schemeClr val="dk1"/>
          </a:fontRef>
        </p:style>
        <p:txBody>
          <a:bodyPr numCol="1">
            <a:normAutofit/>
          </a:bodyPr>
          <a:lstStyle/>
          <a:p>
            <a:pPr marL="0" indent="0">
              <a:buClr>
                <a:schemeClr val="bg1"/>
              </a:buClr>
              <a:buNone/>
            </a:pPr>
            <a:r>
              <a:rPr lang="en-US" sz="2000" dirty="0" smtClean="0">
                <a:solidFill>
                  <a:schemeClr val="bg1"/>
                </a:solidFill>
              </a:rPr>
              <a:t>Starter- </a:t>
            </a:r>
          </a:p>
          <a:p>
            <a:pPr>
              <a:lnSpc>
                <a:spcPct val="80000"/>
              </a:lnSpc>
              <a:spcBef>
                <a:spcPct val="20000"/>
              </a:spcBef>
              <a:buClr>
                <a:schemeClr val="bg1"/>
              </a:buClr>
              <a:buFont typeface="+mj-lt"/>
              <a:buAutoNum type="arabicPeriod"/>
            </a:pPr>
            <a:r>
              <a:rPr lang="en-US" sz="2400" dirty="0" smtClean="0">
                <a:solidFill>
                  <a:schemeClr val="bg1"/>
                </a:solidFill>
              </a:rPr>
              <a:t>List the basic unit of measurement for each:</a:t>
            </a:r>
          </a:p>
          <a:p>
            <a:pPr marL="800100" lvl="1" indent="-342900">
              <a:lnSpc>
                <a:spcPct val="80000"/>
              </a:lnSpc>
              <a:spcBef>
                <a:spcPct val="20000"/>
              </a:spcBef>
              <a:buClr>
                <a:schemeClr val="bg1"/>
              </a:buClr>
              <a:buFont typeface="+mj-lt"/>
              <a:buAutoNum type="alphaLcPeriod"/>
            </a:pPr>
            <a:r>
              <a:rPr lang="en-US" sz="2000" dirty="0" smtClean="0">
                <a:solidFill>
                  <a:schemeClr val="bg1"/>
                </a:solidFill>
              </a:rPr>
              <a:t>Mass			c. Length</a:t>
            </a:r>
          </a:p>
          <a:p>
            <a:pPr marL="800100" lvl="1" indent="-342900">
              <a:lnSpc>
                <a:spcPct val="80000"/>
              </a:lnSpc>
              <a:spcBef>
                <a:spcPct val="20000"/>
              </a:spcBef>
              <a:buClr>
                <a:schemeClr val="bg1"/>
              </a:buClr>
              <a:buFont typeface="+mj-lt"/>
              <a:buAutoNum type="alphaLcPeriod"/>
            </a:pPr>
            <a:r>
              <a:rPr lang="en-US" sz="2000" dirty="0" smtClean="0">
                <a:solidFill>
                  <a:schemeClr val="bg1"/>
                </a:solidFill>
              </a:rPr>
              <a:t>Volume		d. Temperature</a:t>
            </a:r>
          </a:p>
          <a:p>
            <a:pPr marL="400050">
              <a:lnSpc>
                <a:spcPct val="80000"/>
              </a:lnSpc>
              <a:spcBef>
                <a:spcPct val="20000"/>
              </a:spcBef>
              <a:buClr>
                <a:schemeClr val="bg1"/>
              </a:buClr>
              <a:buFont typeface="+mj-lt"/>
              <a:buAutoNum type="arabicPeriod"/>
            </a:pPr>
            <a:r>
              <a:rPr lang="en-US" sz="2200" dirty="0" smtClean="0">
                <a:solidFill>
                  <a:schemeClr val="bg1"/>
                </a:solidFill>
              </a:rPr>
              <a:t>Identify what each tool is used to measure.</a:t>
            </a:r>
          </a:p>
          <a:p>
            <a:pPr marL="971550" lvl="1" indent="-457200">
              <a:lnSpc>
                <a:spcPct val="80000"/>
              </a:lnSpc>
              <a:spcBef>
                <a:spcPct val="20000"/>
              </a:spcBef>
              <a:buClr>
                <a:schemeClr val="bg1"/>
              </a:buClr>
              <a:buFont typeface="+mj-lt"/>
              <a:buAutoNum type="alphaLcPeriod"/>
            </a:pPr>
            <a:r>
              <a:rPr lang="en-US" sz="2000" dirty="0" smtClean="0">
                <a:solidFill>
                  <a:schemeClr val="bg1"/>
                </a:solidFill>
              </a:rPr>
              <a:t>Graduated cylinder	d. ruler</a:t>
            </a:r>
          </a:p>
          <a:p>
            <a:pPr marL="971550" lvl="1" indent="-457200">
              <a:lnSpc>
                <a:spcPct val="80000"/>
              </a:lnSpc>
              <a:spcBef>
                <a:spcPct val="20000"/>
              </a:spcBef>
              <a:buClr>
                <a:schemeClr val="bg1"/>
              </a:buClr>
              <a:buFont typeface="+mj-lt"/>
              <a:buAutoNum type="alphaLcPeriod"/>
            </a:pPr>
            <a:r>
              <a:rPr lang="en-US" sz="2000" dirty="0" smtClean="0">
                <a:solidFill>
                  <a:schemeClr val="bg1"/>
                </a:solidFill>
              </a:rPr>
              <a:t>Spring scale			e. thermometer</a:t>
            </a:r>
          </a:p>
          <a:p>
            <a:pPr marL="971550" lvl="1" indent="-457200">
              <a:lnSpc>
                <a:spcPct val="80000"/>
              </a:lnSpc>
              <a:spcBef>
                <a:spcPct val="20000"/>
              </a:spcBef>
              <a:buClr>
                <a:schemeClr val="bg1"/>
              </a:buClr>
              <a:buFont typeface="+mj-lt"/>
              <a:buAutoNum type="alphaLcPeriod"/>
            </a:pPr>
            <a:r>
              <a:rPr lang="en-US" sz="2000" dirty="0" smtClean="0">
                <a:solidFill>
                  <a:schemeClr val="bg1"/>
                </a:solidFill>
              </a:rPr>
              <a:t>Triple beam balance</a:t>
            </a:r>
            <a:r>
              <a:rPr lang="en-US" sz="2000" dirty="0">
                <a:solidFill>
                  <a:schemeClr val="bg1"/>
                </a:solidFill>
              </a:rPr>
              <a:t>	</a:t>
            </a:r>
            <a:r>
              <a:rPr lang="en-US" sz="2000" dirty="0" smtClean="0">
                <a:solidFill>
                  <a:schemeClr val="bg1"/>
                </a:solidFill>
              </a:rPr>
              <a:t>f. stopwatch</a:t>
            </a:r>
          </a:p>
          <a:p>
            <a:pPr marL="571500" indent="-457200">
              <a:lnSpc>
                <a:spcPct val="80000"/>
              </a:lnSpc>
              <a:spcBef>
                <a:spcPct val="20000"/>
              </a:spcBef>
              <a:buClr>
                <a:schemeClr val="bg1"/>
              </a:buClr>
              <a:buFont typeface="+mj-lt"/>
              <a:buAutoNum type="arabicPeriod"/>
            </a:pPr>
            <a:r>
              <a:rPr lang="en-US" sz="2000" dirty="0" smtClean="0">
                <a:solidFill>
                  <a:schemeClr val="bg1"/>
                </a:solidFill>
              </a:rPr>
              <a:t>Why is it important for scientists all around the world to use the same system of measurements?</a:t>
            </a:r>
            <a:endParaRPr lang="en-US" sz="2000" dirty="0" smtClean="0"/>
          </a:p>
          <a:p>
            <a:pPr marL="457200" indent="-457200">
              <a:buClr>
                <a:schemeClr val="bg1"/>
              </a:buClr>
              <a:buFont typeface="+mj-lt"/>
              <a:buAutoNum type="arabicPeriod"/>
            </a:pPr>
            <a:endParaRPr lang="en-US" sz="2000" dirty="0"/>
          </a:p>
        </p:txBody>
      </p:sp>
      <p:sp>
        <p:nvSpPr>
          <p:cNvPr id="13" name="Content Placeholder 12"/>
          <p:cNvSpPr>
            <a:spLocks noGrp="1"/>
          </p:cNvSpPr>
          <p:nvPr>
            <p:ph sz="quarter" idx="4"/>
          </p:nvPr>
        </p:nvSpPr>
        <p:spPr>
          <a:xfrm>
            <a:off x="6464778" y="5411044"/>
            <a:ext cx="5306096" cy="1150470"/>
          </a:xfrm>
          <a:solidFill>
            <a:schemeClr val="accent6">
              <a:lumMod val="50000"/>
            </a:schemeClr>
          </a:solidFill>
        </p:spPr>
        <p:style>
          <a:lnRef idx="2">
            <a:schemeClr val="dk1"/>
          </a:lnRef>
          <a:fillRef idx="1">
            <a:schemeClr val="lt1"/>
          </a:fillRef>
          <a:effectRef idx="0">
            <a:schemeClr val="dk1"/>
          </a:effectRef>
          <a:fontRef idx="minor">
            <a:schemeClr val="dk1"/>
          </a:fontRef>
        </p:style>
        <p:txBody>
          <a:bodyPr/>
          <a:lstStyle/>
          <a:p>
            <a:pPr marL="0" indent="0">
              <a:buNone/>
            </a:pPr>
            <a:r>
              <a:rPr lang="en-US" dirty="0" smtClean="0">
                <a:solidFill>
                  <a:schemeClr val="bg1"/>
                </a:solidFill>
              </a:rPr>
              <a:t>Homework: NONE</a:t>
            </a:r>
            <a:endParaRPr lang="en-US" dirty="0">
              <a:solidFill>
                <a:schemeClr val="bg1"/>
              </a:solidFill>
            </a:endParaRPr>
          </a:p>
        </p:txBody>
      </p:sp>
      <p:sp>
        <p:nvSpPr>
          <p:cNvPr id="10" name="Text Placeholder 6"/>
          <p:cNvSpPr txBox="1">
            <a:spLocks/>
          </p:cNvSpPr>
          <p:nvPr/>
        </p:nvSpPr>
        <p:spPr>
          <a:xfrm>
            <a:off x="6464778" y="1512945"/>
            <a:ext cx="5306096" cy="333571"/>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fontScale="77500" lnSpcReduction="20000"/>
          </a:bodyPr>
          <a:lstStyle>
            <a:lvl1pPr marL="0" indent="0" algn="l" defTabSz="457200" rtl="0" eaLnBrk="1" latinLnBrk="0" hangingPunct="1">
              <a:spcBef>
                <a:spcPct val="20000"/>
              </a:spcBef>
              <a:buFont typeface="Arial"/>
              <a:buNone/>
              <a:defRPr sz="2400" b="1" kern="1200">
                <a:solidFill>
                  <a:schemeClr val="dk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dk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dk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dk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dk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dk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dk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dk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dk1"/>
                </a:solidFill>
                <a:latin typeface="+mn-lt"/>
                <a:ea typeface="+mn-ea"/>
                <a:cs typeface="+mn-cs"/>
              </a:defRPr>
            </a:lvl9pPr>
          </a:lstStyle>
          <a:p>
            <a:pPr algn="ctr"/>
            <a:r>
              <a:rPr lang="en-US" dirty="0"/>
              <a:t>Agenda</a:t>
            </a:r>
          </a:p>
        </p:txBody>
      </p:sp>
      <p:sp>
        <p:nvSpPr>
          <p:cNvPr id="11" name="Content Placeholder 7"/>
          <p:cNvSpPr txBox="1">
            <a:spLocks/>
          </p:cNvSpPr>
          <p:nvPr/>
        </p:nvSpPr>
        <p:spPr>
          <a:xfrm>
            <a:off x="6464778" y="1846516"/>
            <a:ext cx="5306096" cy="3475560"/>
          </a:xfrm>
          <a:prstGeom prst="rect">
            <a:avLst/>
          </a:prstGeom>
          <a:solidFill>
            <a:schemeClr val="accent6">
              <a:lumMod val="20000"/>
              <a:lumOff val="80000"/>
            </a:schemeClr>
          </a:solidFill>
          <a:ln>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dk1"/>
                </a:solidFill>
                <a:latin typeface="+mn-lt"/>
                <a:ea typeface="+mn-ea"/>
                <a:cs typeface="+mn-cs"/>
              </a:defRPr>
            </a:lvl9pPr>
          </a:lstStyle>
          <a:p>
            <a:pPr marL="0" indent="0">
              <a:buNone/>
            </a:pPr>
            <a:r>
              <a:rPr lang="en-US" sz="2000" dirty="0"/>
              <a:t>MUST DO:</a:t>
            </a:r>
          </a:p>
          <a:p>
            <a:pPr marL="457200" indent="-457200">
              <a:buFont typeface="+mj-lt"/>
              <a:buAutoNum type="arabicPeriod"/>
            </a:pPr>
            <a:r>
              <a:rPr lang="en-US" sz="2000" dirty="0"/>
              <a:t>Starter</a:t>
            </a:r>
          </a:p>
          <a:p>
            <a:pPr marL="457200" indent="-457200">
              <a:buFont typeface="+mj-lt"/>
              <a:buAutoNum type="arabicPeriod"/>
            </a:pPr>
            <a:r>
              <a:rPr lang="en-US" sz="2000" dirty="0" smtClean="0"/>
              <a:t>Lab Safety Quiz</a:t>
            </a:r>
            <a:endParaRPr lang="en-US" sz="2000" dirty="0"/>
          </a:p>
          <a:p>
            <a:pPr marL="457200" indent="-457200">
              <a:buFont typeface="+mj-lt"/>
              <a:buAutoNum type="arabicPeriod"/>
            </a:pPr>
            <a:r>
              <a:rPr lang="en-US" sz="2000" dirty="0" smtClean="0"/>
              <a:t>Metric Conversions Notes/Classwork</a:t>
            </a:r>
          </a:p>
          <a:p>
            <a:pPr marL="457200" indent="-457200">
              <a:buFont typeface="+mj-lt"/>
              <a:buAutoNum type="arabicPeriod"/>
            </a:pPr>
            <a:r>
              <a:rPr lang="en-US" sz="2000" dirty="0" smtClean="0"/>
              <a:t>Group Board Races</a:t>
            </a:r>
            <a:endParaRPr lang="en-US" sz="2000" dirty="0"/>
          </a:p>
          <a:p>
            <a:pPr marL="457200" indent="-457200">
              <a:buFont typeface="+mj-lt"/>
              <a:buAutoNum type="arabicPeriod"/>
            </a:pPr>
            <a:r>
              <a:rPr lang="en-US" sz="2000" dirty="0" smtClean="0"/>
              <a:t>Bill Nye Measurement Video (if time)</a:t>
            </a:r>
            <a:endParaRPr lang="en-US" sz="2000" dirty="0"/>
          </a:p>
          <a:p>
            <a:pPr marL="0" indent="0">
              <a:buNone/>
            </a:pPr>
            <a:endParaRPr lang="en-US" sz="2000" dirty="0"/>
          </a:p>
        </p:txBody>
      </p:sp>
    </p:spTree>
    <p:extLst>
      <p:ext uri="{BB962C8B-B14F-4D97-AF65-F5344CB8AC3E}">
        <p14:creationId xmlns:p14="http://schemas.microsoft.com/office/powerpoint/2010/main" val="2355839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Lab Safety Quiz</a:t>
            </a:r>
            <a:endParaRPr lang="en-US" dirty="0"/>
          </a:p>
        </p:txBody>
      </p:sp>
      <p:sp>
        <p:nvSpPr>
          <p:cNvPr id="8" name="Content Placeholder 7"/>
          <p:cNvSpPr>
            <a:spLocks noGrp="1"/>
          </p:cNvSpPr>
          <p:nvPr>
            <p:ph idx="1"/>
          </p:nvPr>
        </p:nvSpPr>
        <p:spPr>
          <a:xfrm>
            <a:off x="502276" y="2125013"/>
            <a:ext cx="11565228" cy="4732987"/>
          </a:xfrm>
        </p:spPr>
        <p:txBody>
          <a:bodyPr>
            <a:normAutofit fontScale="92500" lnSpcReduction="20000"/>
          </a:bodyPr>
          <a:lstStyle/>
          <a:p>
            <a:pPr marL="0" indent="0">
              <a:buNone/>
            </a:pPr>
            <a:r>
              <a:rPr lang="en-US" dirty="0"/>
              <a:t>Lab Safety Quiz #1</a:t>
            </a:r>
          </a:p>
          <a:p>
            <a:pPr marL="0" indent="0">
              <a:buNone/>
            </a:pPr>
            <a:r>
              <a:rPr lang="en-US" dirty="0"/>
              <a:t>Answer the following questions by writing out TRUE or FALSE in the blank.  If you only put T or F, it will be wrong:</a:t>
            </a:r>
          </a:p>
          <a:p>
            <a:pPr lvl="0">
              <a:buFont typeface="+mj-lt"/>
              <a:buAutoNum type="arabicPeriod"/>
            </a:pPr>
            <a:r>
              <a:rPr lang="en-US" dirty="0"/>
              <a:t>______________  You should only wear safety glasses in the lab when you feel like it.</a:t>
            </a:r>
          </a:p>
          <a:p>
            <a:pPr lvl="0">
              <a:buFont typeface="+mj-lt"/>
              <a:buAutoNum type="arabicPeriod"/>
            </a:pPr>
            <a:r>
              <a:rPr lang="en-US" dirty="0"/>
              <a:t>______________  A good procedure for trying to identify a substance in lab is to take a big whiff                           </a:t>
            </a:r>
            <a:r>
              <a:rPr lang="en-US" dirty="0" smtClean="0"/>
              <a:t>				  of </a:t>
            </a:r>
            <a:r>
              <a:rPr lang="en-US" dirty="0"/>
              <a:t>it and see what it smells like. </a:t>
            </a:r>
          </a:p>
          <a:p>
            <a:pPr lvl="0">
              <a:buFont typeface="+mj-lt"/>
              <a:buAutoNum type="arabicPeriod"/>
            </a:pPr>
            <a:r>
              <a:rPr lang="en-US" dirty="0"/>
              <a:t>______________ If there is a fire in the lab, you should notify the teacher immediately and NOT try to put it </a:t>
            </a:r>
            <a:r>
              <a:rPr lang="en-US" dirty="0" smtClean="0"/>
              <a:t>				 out yourself</a:t>
            </a:r>
            <a:r>
              <a:rPr lang="en-US" dirty="0"/>
              <a:t>.</a:t>
            </a:r>
          </a:p>
          <a:p>
            <a:pPr lvl="0">
              <a:buFont typeface="+mj-lt"/>
              <a:buAutoNum type="arabicPeriod"/>
            </a:pPr>
            <a:r>
              <a:rPr lang="en-US" dirty="0"/>
              <a:t>______________ It is okay to eat and drink in the lab.</a:t>
            </a:r>
          </a:p>
          <a:p>
            <a:pPr lvl="0">
              <a:buFont typeface="+mj-lt"/>
              <a:buAutoNum type="arabicPeriod"/>
            </a:pPr>
            <a:r>
              <a:rPr lang="en-US" dirty="0"/>
              <a:t>______________ If you get bored and feel like starting up your own little experiment in lab, that’s okay, go </a:t>
            </a:r>
            <a:r>
              <a:rPr lang="en-US" dirty="0" smtClean="0"/>
              <a:t>				 right </a:t>
            </a:r>
            <a:r>
              <a:rPr lang="en-US" dirty="0"/>
              <a:t>ahead.</a:t>
            </a:r>
          </a:p>
          <a:p>
            <a:pPr lvl="0">
              <a:buFont typeface="+mj-lt"/>
              <a:buAutoNum type="arabicPeriod"/>
            </a:pPr>
            <a:r>
              <a:rPr lang="en-US" dirty="0"/>
              <a:t>______________ You should never pick up broken glass with your bare hand.</a:t>
            </a:r>
          </a:p>
          <a:p>
            <a:pPr lvl="0">
              <a:buFont typeface="+mj-lt"/>
              <a:buAutoNum type="arabicPeriod"/>
            </a:pPr>
            <a:r>
              <a:rPr lang="en-US" dirty="0"/>
              <a:t>______________ When you will be handling </a:t>
            </a:r>
            <a:r>
              <a:rPr lang="en-US" dirty="0" smtClean="0"/>
              <a:t>hazardous chemicals</a:t>
            </a:r>
            <a:r>
              <a:rPr lang="en-US" dirty="0"/>
              <a:t>, you only need to use gloves every third </a:t>
            </a:r>
            <a:r>
              <a:rPr lang="en-US" dirty="0" smtClean="0"/>
              <a:t>				  Tuesday  after </a:t>
            </a:r>
            <a:r>
              <a:rPr lang="en-US" dirty="0"/>
              <a:t>a full moon.</a:t>
            </a:r>
          </a:p>
          <a:p>
            <a:pPr marL="0" indent="0">
              <a:buNone/>
            </a:pPr>
            <a:r>
              <a:rPr lang="en-US" dirty="0"/>
              <a:t>Answer the following questions in complete sentences</a:t>
            </a:r>
          </a:p>
          <a:p>
            <a:pPr lvl="0">
              <a:buFont typeface="+mj-lt"/>
              <a:buAutoNum type="arabicPeriod" startAt="8"/>
            </a:pPr>
            <a:r>
              <a:rPr lang="en-US" dirty="0" smtClean="0"/>
              <a:t>What does it mean to waft? Why is it important?</a:t>
            </a:r>
            <a:endParaRPr lang="en-US" dirty="0"/>
          </a:p>
          <a:p>
            <a:pPr>
              <a:buFont typeface="+mj-lt"/>
              <a:buAutoNum type="arabicPeriod" startAt="8"/>
            </a:pPr>
            <a:endParaRPr lang="en-US" dirty="0"/>
          </a:p>
        </p:txBody>
      </p:sp>
    </p:spTree>
    <p:extLst>
      <p:ext uri="{BB962C8B-B14F-4D97-AF65-F5344CB8AC3E}">
        <p14:creationId xmlns:p14="http://schemas.microsoft.com/office/powerpoint/2010/main" val="1662387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Mneumonics</a:t>
            </a:r>
            <a:endParaRPr lang="en-US" dirty="0"/>
          </a:p>
        </p:txBody>
      </p:sp>
      <p:sp>
        <p:nvSpPr>
          <p:cNvPr id="3" name="Content Placeholder 2"/>
          <p:cNvSpPr>
            <a:spLocks noGrp="1"/>
          </p:cNvSpPr>
          <p:nvPr>
            <p:ph idx="1"/>
          </p:nvPr>
        </p:nvSpPr>
        <p:spPr/>
        <p:txBody>
          <a:bodyPr>
            <a:normAutofit/>
          </a:bodyPr>
          <a:lstStyle/>
          <a:p>
            <a:r>
              <a:rPr lang="en-US" sz="2800" dirty="0" smtClean="0"/>
              <a:t>Kill Hector Dead Mother Doesn’t Care Much</a:t>
            </a:r>
          </a:p>
          <a:p>
            <a:endParaRPr lang="en-US" sz="2800" dirty="0" smtClean="0"/>
          </a:p>
          <a:p>
            <a:r>
              <a:rPr lang="en-US" sz="2800" dirty="0" smtClean="0"/>
              <a:t>King Henry Died By Drinking Chocolate Milk</a:t>
            </a:r>
          </a:p>
          <a:p>
            <a:endParaRPr lang="en-US" sz="2800" dirty="0" smtClean="0"/>
          </a:p>
          <a:p>
            <a:r>
              <a:rPr lang="en-US" sz="2800" dirty="0" smtClean="0"/>
              <a:t>K H </a:t>
            </a:r>
            <a:r>
              <a:rPr lang="en-US" sz="2800" dirty="0" err="1" smtClean="0"/>
              <a:t>Dk</a:t>
            </a:r>
            <a:r>
              <a:rPr lang="en-US" sz="2800" dirty="0" smtClean="0"/>
              <a:t> B D C M</a:t>
            </a:r>
            <a:endParaRPr lang="en-US" sz="2800" dirty="0"/>
          </a:p>
        </p:txBody>
      </p:sp>
    </p:spTree>
    <p:extLst>
      <p:ext uri="{BB962C8B-B14F-4D97-AF65-F5344CB8AC3E}">
        <p14:creationId xmlns:p14="http://schemas.microsoft.com/office/powerpoint/2010/main" val="3568271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74924286"/>
              </p:ext>
            </p:extLst>
          </p:nvPr>
        </p:nvGraphicFramePr>
        <p:xfrm>
          <a:off x="2085485" y="1019017"/>
          <a:ext cx="8269356" cy="5221093"/>
        </p:xfrm>
        <a:graphic>
          <a:graphicData uri="http://schemas.openxmlformats.org/drawingml/2006/table">
            <a:tbl>
              <a:tblPr/>
              <a:tblGrid>
                <a:gridCol w="1503519"/>
                <a:gridCol w="1913571"/>
                <a:gridCol w="1952840"/>
                <a:gridCol w="2899426"/>
              </a:tblGrid>
              <a:tr h="1122790">
                <a:tc>
                  <a:txBody>
                    <a:bodyPr/>
                    <a:lstStyle/>
                    <a:p>
                      <a:pPr marL="0" marR="0">
                        <a:lnSpc>
                          <a:spcPct val="115000"/>
                        </a:lnSpc>
                        <a:spcBef>
                          <a:spcPts val="400"/>
                        </a:spcBef>
                        <a:spcAft>
                          <a:spcPts val="1000"/>
                        </a:spcAft>
                      </a:pPr>
                      <a:r>
                        <a:rPr lang="en-US" sz="2800" b="1" dirty="0" smtClean="0">
                          <a:solidFill>
                            <a:srgbClr val="000000"/>
                          </a:solidFill>
                          <a:latin typeface="Arial"/>
                          <a:ea typeface="Calibri"/>
                          <a:cs typeface="Times New Roman"/>
                        </a:rPr>
                        <a:t>Prefix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400"/>
                        </a:spcBef>
                        <a:spcAft>
                          <a:spcPts val="1000"/>
                        </a:spcAft>
                      </a:pPr>
                      <a:r>
                        <a:rPr lang="en-US" sz="2800" b="1" dirty="0">
                          <a:solidFill>
                            <a:srgbClr val="000000"/>
                          </a:solidFill>
                          <a:latin typeface="Arial"/>
                          <a:ea typeface="Calibri"/>
                          <a:cs typeface="Times New Roman"/>
                        </a:rPr>
                        <a:t>Symbol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18745" marR="0">
                        <a:lnSpc>
                          <a:spcPct val="115000"/>
                        </a:lnSpc>
                        <a:spcBef>
                          <a:spcPts val="400"/>
                        </a:spcBef>
                        <a:spcAft>
                          <a:spcPts val="1000"/>
                        </a:spcAft>
                      </a:pPr>
                      <a:r>
                        <a:rPr lang="en-US" sz="2800" b="1" dirty="0">
                          <a:solidFill>
                            <a:srgbClr val="000000"/>
                          </a:solidFill>
                          <a:latin typeface="Arial"/>
                          <a:ea typeface="Calibri"/>
                          <a:cs typeface="Times New Roman"/>
                        </a:rPr>
                        <a:t>Meaning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400"/>
                        </a:spcBef>
                        <a:spcAft>
                          <a:spcPts val="1000"/>
                        </a:spcAft>
                      </a:pPr>
                      <a:r>
                        <a:rPr lang="en-US" sz="2800" b="1" dirty="0">
                          <a:solidFill>
                            <a:srgbClr val="000000"/>
                          </a:solidFill>
                          <a:latin typeface="Arial"/>
                          <a:ea typeface="Calibri"/>
                          <a:cs typeface="Times New Roman"/>
                        </a:rPr>
                        <a:t>Multiple of base unit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71820">
                <a:tc>
                  <a:txBody>
                    <a:bodyPr/>
                    <a:lstStyle/>
                    <a:p>
                      <a:pPr marL="0" marR="0">
                        <a:lnSpc>
                          <a:spcPts val="1200"/>
                        </a:lnSpc>
                        <a:spcBef>
                          <a:spcPts val="0"/>
                        </a:spcBef>
                        <a:spcAft>
                          <a:spcPts val="1000"/>
                        </a:spcAft>
                      </a:pPr>
                      <a:endParaRPr lang="en-US" sz="2800" i="1" u="none" strike="noStrike" spc="0" dirty="0" smtClean="0">
                        <a:solidFill>
                          <a:srgbClr val="000000"/>
                        </a:solidFill>
                        <a:latin typeface="Times New Roman"/>
                        <a:ea typeface="Calibri"/>
                        <a:cs typeface="Times New Roman"/>
                      </a:endParaRPr>
                    </a:p>
                    <a:p>
                      <a:pPr marL="0" marR="0">
                        <a:lnSpc>
                          <a:spcPts val="1200"/>
                        </a:lnSpc>
                        <a:spcBef>
                          <a:spcPts val="0"/>
                        </a:spcBef>
                        <a:spcAft>
                          <a:spcPts val="1000"/>
                        </a:spcAft>
                      </a:pPr>
                      <a:r>
                        <a:rPr lang="en-US" sz="2800" i="1" u="none" strike="noStrike" spc="0" dirty="0" smtClean="0">
                          <a:solidFill>
                            <a:srgbClr val="000000"/>
                          </a:solidFill>
                          <a:latin typeface="Times New Roman"/>
                          <a:ea typeface="Calibri"/>
                          <a:cs typeface="Times New Roman"/>
                        </a:rPr>
                        <a:t>kilo-</a:t>
                      </a:r>
                      <a:endParaRPr lang="en-US" sz="28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1000"/>
                        </a:spcAft>
                      </a:pPr>
                      <a:endParaRPr lang="en-US" sz="2800" dirty="0" smtClean="0">
                        <a:solidFill>
                          <a:srgbClr val="000000"/>
                        </a:solidFill>
                        <a:latin typeface="Calibri"/>
                        <a:ea typeface="Calibri"/>
                        <a:cs typeface="Times New Roman"/>
                      </a:endParaRPr>
                    </a:p>
                    <a:p>
                      <a:pPr marL="0" marR="0" algn="ctr">
                        <a:lnSpc>
                          <a:spcPts val="1200"/>
                        </a:lnSpc>
                        <a:spcBef>
                          <a:spcPts val="0"/>
                        </a:spcBef>
                        <a:spcAft>
                          <a:spcPts val="1000"/>
                        </a:spcAft>
                      </a:pPr>
                      <a:r>
                        <a:rPr lang="en-US" sz="2800" dirty="0" smtClean="0">
                          <a:solidFill>
                            <a:srgbClr val="000000"/>
                          </a:solidFill>
                          <a:latin typeface="Calibri"/>
                          <a:ea typeface="Calibri"/>
                          <a:cs typeface="Times New Roman"/>
                        </a:rPr>
                        <a:t>k</a:t>
                      </a:r>
                      <a:endParaRPr lang="en-US" sz="28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745" marR="0">
                        <a:lnSpc>
                          <a:spcPts val="1200"/>
                        </a:lnSpc>
                        <a:spcBef>
                          <a:spcPts val="0"/>
                        </a:spcBef>
                        <a:spcAft>
                          <a:spcPts val="1000"/>
                        </a:spcAft>
                      </a:pPr>
                      <a:r>
                        <a:rPr lang="en-US" sz="2800">
                          <a:solidFill>
                            <a:srgbClr val="000000"/>
                          </a:solidFill>
                          <a:latin typeface="Calibri"/>
                          <a:ea typeface="Calibri"/>
                          <a:cs typeface="Times New Roman"/>
                        </a:rPr>
                        <a:t>thousand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1000"/>
                        </a:spcAft>
                      </a:pPr>
                      <a:endParaRPr lang="en-US" sz="2800" dirty="0" smtClean="0">
                        <a:solidFill>
                          <a:srgbClr val="000000"/>
                        </a:solidFill>
                        <a:latin typeface="Calibri"/>
                        <a:ea typeface="Calibri"/>
                        <a:cs typeface="Times New Roman"/>
                      </a:endParaRPr>
                    </a:p>
                    <a:p>
                      <a:pPr marL="0" marR="0">
                        <a:lnSpc>
                          <a:spcPts val="1200"/>
                        </a:lnSpc>
                        <a:spcBef>
                          <a:spcPts val="0"/>
                        </a:spcBef>
                        <a:spcAft>
                          <a:spcPts val="1000"/>
                        </a:spcAft>
                      </a:pPr>
                      <a:r>
                        <a:rPr lang="en-US" sz="2800" dirty="0" smtClean="0">
                          <a:solidFill>
                            <a:srgbClr val="000000"/>
                          </a:solidFill>
                          <a:latin typeface="Calibri"/>
                          <a:ea typeface="Calibri"/>
                          <a:cs typeface="Times New Roman"/>
                        </a:rPr>
                        <a:t>1,000</a:t>
                      </a:r>
                      <a:endParaRPr lang="en-US" sz="28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820">
                <a:tc>
                  <a:txBody>
                    <a:bodyPr/>
                    <a:lstStyle/>
                    <a:p>
                      <a:pPr marL="0" marR="0">
                        <a:lnSpc>
                          <a:spcPts val="1200"/>
                        </a:lnSpc>
                        <a:spcBef>
                          <a:spcPts val="0"/>
                        </a:spcBef>
                        <a:spcAft>
                          <a:spcPts val="1000"/>
                        </a:spcAft>
                      </a:pPr>
                      <a:endParaRPr lang="en-US" sz="2800" i="1" u="none" strike="noStrike" spc="0" dirty="0" smtClean="0">
                        <a:solidFill>
                          <a:srgbClr val="000000"/>
                        </a:solidFill>
                        <a:latin typeface="Times New Roman"/>
                        <a:ea typeface="Calibri"/>
                        <a:cs typeface="Times New Roman"/>
                      </a:endParaRPr>
                    </a:p>
                    <a:p>
                      <a:pPr marL="0" marR="0">
                        <a:lnSpc>
                          <a:spcPts val="1200"/>
                        </a:lnSpc>
                        <a:spcBef>
                          <a:spcPts val="0"/>
                        </a:spcBef>
                        <a:spcAft>
                          <a:spcPts val="1000"/>
                        </a:spcAft>
                      </a:pPr>
                      <a:r>
                        <a:rPr lang="en-US" sz="2800" i="1" u="none" strike="noStrike" spc="0" dirty="0" err="1" smtClean="0">
                          <a:solidFill>
                            <a:srgbClr val="000000"/>
                          </a:solidFill>
                          <a:latin typeface="Times New Roman"/>
                          <a:ea typeface="Calibri"/>
                          <a:cs typeface="Times New Roman"/>
                        </a:rPr>
                        <a:t>hecto</a:t>
                      </a:r>
                      <a:r>
                        <a:rPr lang="en-US" sz="2800" i="1" u="none" strike="noStrike" spc="0" dirty="0" smtClean="0">
                          <a:solidFill>
                            <a:srgbClr val="000000"/>
                          </a:solidFill>
                          <a:latin typeface="Times New Roman"/>
                          <a:ea typeface="Calibri"/>
                          <a:cs typeface="Times New Roman"/>
                        </a:rPr>
                        <a:t>-</a:t>
                      </a:r>
                      <a:endParaRPr lang="en-US" sz="28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1000"/>
                        </a:spcAft>
                      </a:pPr>
                      <a:endParaRPr lang="en-US" sz="2800" dirty="0" smtClean="0">
                        <a:solidFill>
                          <a:srgbClr val="000000"/>
                        </a:solidFill>
                        <a:latin typeface="Calibri"/>
                        <a:ea typeface="Calibri"/>
                        <a:cs typeface="Times New Roman"/>
                      </a:endParaRPr>
                    </a:p>
                    <a:p>
                      <a:pPr marL="0" marR="0" algn="ctr">
                        <a:lnSpc>
                          <a:spcPts val="1200"/>
                        </a:lnSpc>
                        <a:spcBef>
                          <a:spcPts val="0"/>
                        </a:spcBef>
                        <a:spcAft>
                          <a:spcPts val="1000"/>
                        </a:spcAft>
                      </a:pPr>
                      <a:r>
                        <a:rPr lang="en-US" sz="2800" dirty="0" smtClean="0">
                          <a:solidFill>
                            <a:srgbClr val="000000"/>
                          </a:solidFill>
                          <a:latin typeface="Calibri"/>
                          <a:ea typeface="Calibri"/>
                          <a:cs typeface="Times New Roman"/>
                        </a:rPr>
                        <a:t>h</a:t>
                      </a:r>
                      <a:endParaRPr lang="en-US" sz="28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745" marR="0">
                        <a:lnSpc>
                          <a:spcPts val="1200"/>
                        </a:lnSpc>
                        <a:spcBef>
                          <a:spcPts val="0"/>
                        </a:spcBef>
                        <a:spcAft>
                          <a:spcPts val="1000"/>
                        </a:spcAft>
                      </a:pPr>
                      <a:r>
                        <a:rPr lang="en-US" sz="2800" dirty="0" smtClean="0">
                          <a:solidFill>
                            <a:srgbClr val="000000"/>
                          </a:solidFill>
                          <a:latin typeface="Calibri"/>
                          <a:ea typeface="Calibri"/>
                          <a:cs typeface="Times New Roman"/>
                        </a:rPr>
                        <a:t>hundred</a:t>
                      </a:r>
                      <a:endParaRPr lang="en-US" sz="28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1000"/>
                        </a:spcAft>
                      </a:pPr>
                      <a:endParaRPr lang="en-US" sz="2800" dirty="0" smtClean="0">
                        <a:solidFill>
                          <a:srgbClr val="000000"/>
                        </a:solidFill>
                        <a:latin typeface="Calibri"/>
                        <a:ea typeface="Calibri"/>
                        <a:cs typeface="Times New Roman"/>
                      </a:endParaRPr>
                    </a:p>
                    <a:p>
                      <a:pPr marL="0" marR="0">
                        <a:lnSpc>
                          <a:spcPts val="1200"/>
                        </a:lnSpc>
                        <a:spcBef>
                          <a:spcPts val="0"/>
                        </a:spcBef>
                        <a:spcAft>
                          <a:spcPts val="1000"/>
                        </a:spcAft>
                      </a:pPr>
                      <a:r>
                        <a:rPr lang="en-US" sz="2800" dirty="0" smtClean="0">
                          <a:solidFill>
                            <a:srgbClr val="000000"/>
                          </a:solidFill>
                          <a:latin typeface="Calibri"/>
                          <a:ea typeface="Calibri"/>
                          <a:cs typeface="Times New Roman"/>
                        </a:rPr>
                        <a:t>100</a:t>
                      </a:r>
                      <a:endParaRPr lang="en-US" sz="28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820">
                <a:tc>
                  <a:txBody>
                    <a:bodyPr/>
                    <a:lstStyle/>
                    <a:p>
                      <a:pPr marL="0" marR="0">
                        <a:lnSpc>
                          <a:spcPts val="1200"/>
                        </a:lnSpc>
                        <a:spcBef>
                          <a:spcPts val="0"/>
                        </a:spcBef>
                        <a:spcAft>
                          <a:spcPts val="1000"/>
                        </a:spcAft>
                      </a:pPr>
                      <a:endParaRPr lang="en-US" sz="2800" i="1" dirty="0" smtClean="0">
                        <a:solidFill>
                          <a:srgbClr val="000000"/>
                        </a:solidFill>
                        <a:latin typeface="Calibri"/>
                        <a:ea typeface="Calibri"/>
                        <a:cs typeface="Times New Roman"/>
                      </a:endParaRPr>
                    </a:p>
                    <a:p>
                      <a:pPr marL="0" marR="0">
                        <a:lnSpc>
                          <a:spcPts val="1200"/>
                        </a:lnSpc>
                        <a:spcBef>
                          <a:spcPts val="0"/>
                        </a:spcBef>
                        <a:spcAft>
                          <a:spcPts val="1000"/>
                        </a:spcAft>
                      </a:pPr>
                      <a:r>
                        <a:rPr lang="en-US" sz="2800" i="1" dirty="0" err="1" smtClean="0">
                          <a:solidFill>
                            <a:srgbClr val="000000"/>
                          </a:solidFill>
                          <a:latin typeface="Calibri"/>
                          <a:ea typeface="Calibri"/>
                          <a:cs typeface="Times New Roman"/>
                        </a:rPr>
                        <a:t>deca</a:t>
                      </a:r>
                      <a:r>
                        <a:rPr lang="en-US" sz="2800" i="1" dirty="0" smtClean="0">
                          <a:solidFill>
                            <a:srgbClr val="000000"/>
                          </a:solidFill>
                          <a:latin typeface="Calibri"/>
                          <a:ea typeface="Calibri"/>
                          <a:cs typeface="Times New Roman"/>
                        </a:rPr>
                        <a:t>-</a:t>
                      </a:r>
                      <a:endParaRPr lang="en-US" sz="2800" i="1"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1000"/>
                        </a:spcAft>
                      </a:pPr>
                      <a:endParaRPr lang="en-US" sz="2800" dirty="0" smtClean="0">
                        <a:solidFill>
                          <a:srgbClr val="000000"/>
                        </a:solidFill>
                        <a:latin typeface="Calibri"/>
                        <a:ea typeface="Calibri"/>
                        <a:cs typeface="Times New Roman"/>
                      </a:endParaRPr>
                    </a:p>
                    <a:p>
                      <a:pPr marL="0" marR="0" algn="ctr">
                        <a:lnSpc>
                          <a:spcPts val="1200"/>
                        </a:lnSpc>
                        <a:spcBef>
                          <a:spcPts val="0"/>
                        </a:spcBef>
                        <a:spcAft>
                          <a:spcPts val="1000"/>
                        </a:spcAft>
                      </a:pPr>
                      <a:r>
                        <a:rPr lang="en-US" sz="2800" dirty="0" err="1" smtClean="0">
                          <a:solidFill>
                            <a:srgbClr val="000000"/>
                          </a:solidFill>
                          <a:latin typeface="Calibri"/>
                          <a:ea typeface="Calibri"/>
                          <a:cs typeface="Times New Roman"/>
                        </a:rPr>
                        <a:t>dk</a:t>
                      </a:r>
                      <a:endParaRPr lang="en-US" sz="28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745" marR="0">
                        <a:lnSpc>
                          <a:spcPts val="1200"/>
                        </a:lnSpc>
                        <a:spcBef>
                          <a:spcPts val="0"/>
                        </a:spcBef>
                        <a:spcAft>
                          <a:spcPts val="1000"/>
                        </a:spcAft>
                      </a:pPr>
                      <a:r>
                        <a:rPr lang="en-US" sz="2800" dirty="0" smtClean="0">
                          <a:solidFill>
                            <a:srgbClr val="000000"/>
                          </a:solidFill>
                          <a:latin typeface="Calibri"/>
                          <a:ea typeface="Calibri"/>
                          <a:cs typeface="Times New Roman"/>
                        </a:rPr>
                        <a:t>ten</a:t>
                      </a:r>
                      <a:endParaRPr lang="en-US" sz="2800" dirty="0">
                        <a:solidFill>
                          <a:srgbClr val="0000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1000"/>
                        </a:spcAft>
                      </a:pPr>
                      <a:endParaRPr lang="en-US" sz="2800" dirty="0" smtClean="0">
                        <a:solidFill>
                          <a:srgbClr val="000000"/>
                        </a:solidFill>
                        <a:latin typeface="Calibri"/>
                        <a:ea typeface="Calibri"/>
                        <a:cs typeface="Times New Roman"/>
                      </a:endParaRPr>
                    </a:p>
                    <a:p>
                      <a:pPr marL="0" marR="0">
                        <a:lnSpc>
                          <a:spcPts val="1200"/>
                        </a:lnSpc>
                        <a:spcBef>
                          <a:spcPts val="0"/>
                        </a:spcBef>
                        <a:spcAft>
                          <a:spcPts val="1000"/>
                        </a:spcAft>
                      </a:pPr>
                      <a:r>
                        <a:rPr lang="en-US" sz="2800" dirty="0" smtClean="0">
                          <a:solidFill>
                            <a:srgbClr val="000000"/>
                          </a:solidFill>
                          <a:latin typeface="Calibri"/>
                          <a:ea typeface="Calibri"/>
                          <a:cs typeface="Times New Roman"/>
                        </a:rPr>
                        <a:t>10</a:t>
                      </a:r>
                      <a:endParaRPr lang="en-US" sz="28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820">
                <a:tc>
                  <a:txBody>
                    <a:bodyPr/>
                    <a:lstStyle/>
                    <a:p>
                      <a:pPr marL="0" marR="0">
                        <a:lnSpc>
                          <a:spcPts val="1200"/>
                        </a:lnSpc>
                        <a:spcBef>
                          <a:spcPts val="0"/>
                        </a:spcBef>
                        <a:spcAft>
                          <a:spcPts val="1000"/>
                        </a:spcAft>
                      </a:pPr>
                      <a:endParaRPr lang="en-US" sz="2800" i="1" u="none" strike="noStrike" spc="0" dirty="0" smtClean="0">
                        <a:solidFill>
                          <a:srgbClr val="000000"/>
                        </a:solidFill>
                        <a:latin typeface="Times New Roman"/>
                        <a:ea typeface="Calibri"/>
                        <a:cs typeface="Times New Roman"/>
                      </a:endParaRPr>
                    </a:p>
                    <a:p>
                      <a:pPr marL="0" marR="0">
                        <a:lnSpc>
                          <a:spcPts val="1200"/>
                        </a:lnSpc>
                        <a:spcBef>
                          <a:spcPts val="0"/>
                        </a:spcBef>
                        <a:spcAft>
                          <a:spcPts val="1000"/>
                        </a:spcAft>
                      </a:pPr>
                      <a:r>
                        <a:rPr lang="en-US" sz="2800" i="1" u="none" strike="noStrike" spc="0" dirty="0" err="1" smtClean="0">
                          <a:solidFill>
                            <a:srgbClr val="000000"/>
                          </a:solidFill>
                          <a:latin typeface="Times New Roman"/>
                          <a:ea typeface="Calibri"/>
                          <a:cs typeface="Times New Roman"/>
                        </a:rPr>
                        <a:t>deci</a:t>
                      </a:r>
                      <a:r>
                        <a:rPr lang="en-US" sz="2800" i="1" u="none" strike="noStrike" spc="0" dirty="0" smtClean="0">
                          <a:solidFill>
                            <a:srgbClr val="000000"/>
                          </a:solidFill>
                          <a:latin typeface="Times New Roman"/>
                          <a:ea typeface="Calibri"/>
                          <a:cs typeface="Times New Roman"/>
                        </a:rPr>
                        <a:t>-</a:t>
                      </a:r>
                      <a:endParaRPr lang="en-US" sz="28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1000"/>
                        </a:spcAft>
                      </a:pPr>
                      <a:endParaRPr lang="en-US" sz="2800" dirty="0" smtClean="0">
                        <a:solidFill>
                          <a:srgbClr val="000000"/>
                        </a:solidFill>
                        <a:latin typeface="Calibri"/>
                        <a:ea typeface="Calibri"/>
                        <a:cs typeface="Times New Roman"/>
                      </a:endParaRPr>
                    </a:p>
                    <a:p>
                      <a:pPr marL="0" marR="0" algn="ctr">
                        <a:lnSpc>
                          <a:spcPts val="1200"/>
                        </a:lnSpc>
                        <a:spcBef>
                          <a:spcPts val="0"/>
                        </a:spcBef>
                        <a:spcAft>
                          <a:spcPts val="1000"/>
                        </a:spcAft>
                      </a:pPr>
                      <a:r>
                        <a:rPr lang="en-US" sz="2800" dirty="0" smtClean="0">
                          <a:solidFill>
                            <a:srgbClr val="000000"/>
                          </a:solidFill>
                          <a:latin typeface="Calibri"/>
                          <a:ea typeface="Calibri"/>
                          <a:cs typeface="Times New Roman"/>
                        </a:rPr>
                        <a:t>d</a:t>
                      </a:r>
                      <a:endParaRPr lang="en-US" sz="28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745" marR="0">
                        <a:lnSpc>
                          <a:spcPts val="1200"/>
                        </a:lnSpc>
                        <a:spcBef>
                          <a:spcPts val="0"/>
                        </a:spcBef>
                        <a:spcAft>
                          <a:spcPts val="1000"/>
                        </a:spcAft>
                      </a:pPr>
                      <a:r>
                        <a:rPr lang="en-US" sz="2800">
                          <a:solidFill>
                            <a:srgbClr val="000000"/>
                          </a:solidFill>
                          <a:latin typeface="Calibri"/>
                          <a:ea typeface="Calibri"/>
                          <a:cs typeface="Times New Roman"/>
                        </a:rPr>
                        <a:t>tenth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1000"/>
                        </a:spcAft>
                      </a:pPr>
                      <a:endParaRPr lang="en-US" sz="2800" dirty="0" smtClean="0">
                        <a:solidFill>
                          <a:srgbClr val="000000"/>
                        </a:solidFill>
                        <a:latin typeface="Calibri"/>
                        <a:ea typeface="Calibri"/>
                        <a:cs typeface="Times New Roman"/>
                      </a:endParaRPr>
                    </a:p>
                    <a:p>
                      <a:pPr marL="0" marR="0">
                        <a:lnSpc>
                          <a:spcPts val="1200"/>
                        </a:lnSpc>
                        <a:spcBef>
                          <a:spcPts val="0"/>
                        </a:spcBef>
                        <a:spcAft>
                          <a:spcPts val="1000"/>
                        </a:spcAft>
                      </a:pPr>
                      <a:r>
                        <a:rPr lang="en-US" sz="2800" dirty="0" smtClean="0">
                          <a:solidFill>
                            <a:srgbClr val="000000"/>
                          </a:solidFill>
                          <a:latin typeface="Calibri"/>
                          <a:ea typeface="Calibri"/>
                          <a:cs typeface="Times New Roman"/>
                        </a:rPr>
                        <a:t>0.1</a:t>
                      </a:r>
                      <a:endParaRPr lang="en-US" sz="28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820">
                <a:tc>
                  <a:txBody>
                    <a:bodyPr/>
                    <a:lstStyle/>
                    <a:p>
                      <a:pPr marL="0" marR="0">
                        <a:lnSpc>
                          <a:spcPts val="1200"/>
                        </a:lnSpc>
                        <a:spcBef>
                          <a:spcPts val="0"/>
                        </a:spcBef>
                        <a:spcAft>
                          <a:spcPts val="1000"/>
                        </a:spcAft>
                      </a:pPr>
                      <a:endParaRPr lang="en-US" sz="2800" i="1" u="none" strike="noStrike" spc="0" dirty="0" smtClean="0">
                        <a:solidFill>
                          <a:srgbClr val="000000"/>
                        </a:solidFill>
                        <a:latin typeface="Times New Roman"/>
                        <a:ea typeface="Calibri"/>
                        <a:cs typeface="Times New Roman"/>
                      </a:endParaRPr>
                    </a:p>
                    <a:p>
                      <a:pPr marL="0" marR="0">
                        <a:lnSpc>
                          <a:spcPts val="1200"/>
                        </a:lnSpc>
                        <a:spcBef>
                          <a:spcPts val="0"/>
                        </a:spcBef>
                        <a:spcAft>
                          <a:spcPts val="1000"/>
                        </a:spcAft>
                      </a:pPr>
                      <a:r>
                        <a:rPr lang="en-US" sz="2800" i="1" u="none" strike="noStrike" spc="0" dirty="0" err="1" smtClean="0">
                          <a:solidFill>
                            <a:srgbClr val="000000"/>
                          </a:solidFill>
                          <a:latin typeface="Times New Roman"/>
                          <a:ea typeface="Calibri"/>
                          <a:cs typeface="Times New Roman"/>
                        </a:rPr>
                        <a:t>centi</a:t>
                      </a:r>
                      <a:r>
                        <a:rPr lang="en-US" sz="2800" i="1" u="none" strike="noStrike" spc="0" dirty="0" smtClean="0">
                          <a:solidFill>
                            <a:srgbClr val="000000"/>
                          </a:solidFill>
                          <a:latin typeface="Times New Roman"/>
                          <a:ea typeface="Calibri"/>
                          <a:cs typeface="Times New Roman"/>
                        </a:rPr>
                        <a:t>-</a:t>
                      </a:r>
                      <a:endParaRPr lang="en-US" sz="28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1000"/>
                        </a:spcAft>
                      </a:pPr>
                      <a:endParaRPr lang="en-US" sz="2800" dirty="0" smtClean="0">
                        <a:solidFill>
                          <a:srgbClr val="000000"/>
                        </a:solidFill>
                        <a:latin typeface="Calibri"/>
                        <a:ea typeface="Calibri"/>
                        <a:cs typeface="Times New Roman"/>
                      </a:endParaRPr>
                    </a:p>
                    <a:p>
                      <a:pPr marL="0" marR="0" algn="ctr">
                        <a:lnSpc>
                          <a:spcPts val="1200"/>
                        </a:lnSpc>
                        <a:spcBef>
                          <a:spcPts val="0"/>
                        </a:spcBef>
                        <a:spcAft>
                          <a:spcPts val="1000"/>
                        </a:spcAft>
                      </a:pPr>
                      <a:r>
                        <a:rPr lang="en-US" sz="2800" dirty="0" smtClean="0">
                          <a:solidFill>
                            <a:srgbClr val="000000"/>
                          </a:solidFill>
                          <a:latin typeface="Calibri"/>
                          <a:ea typeface="Calibri"/>
                          <a:cs typeface="Times New Roman"/>
                        </a:rPr>
                        <a:t>c</a:t>
                      </a:r>
                      <a:endParaRPr lang="en-US" sz="28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745" marR="0">
                        <a:lnSpc>
                          <a:spcPts val="1200"/>
                        </a:lnSpc>
                        <a:spcBef>
                          <a:spcPts val="0"/>
                        </a:spcBef>
                        <a:spcAft>
                          <a:spcPts val="1000"/>
                        </a:spcAft>
                      </a:pPr>
                      <a:r>
                        <a:rPr lang="en-US" sz="2800">
                          <a:solidFill>
                            <a:srgbClr val="000000"/>
                          </a:solidFill>
                          <a:latin typeface="Calibri"/>
                          <a:ea typeface="Calibri"/>
                          <a:cs typeface="Times New Roman"/>
                        </a:rPr>
                        <a:t>hundredth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1000"/>
                        </a:spcAft>
                      </a:pPr>
                      <a:endParaRPr lang="en-US" sz="2800" dirty="0" smtClean="0">
                        <a:solidFill>
                          <a:srgbClr val="000000"/>
                        </a:solidFill>
                        <a:latin typeface="Calibri"/>
                        <a:ea typeface="Calibri"/>
                        <a:cs typeface="Times New Roman"/>
                      </a:endParaRPr>
                    </a:p>
                    <a:p>
                      <a:pPr marL="0" marR="0">
                        <a:lnSpc>
                          <a:spcPts val="1200"/>
                        </a:lnSpc>
                        <a:spcBef>
                          <a:spcPts val="0"/>
                        </a:spcBef>
                        <a:spcAft>
                          <a:spcPts val="1000"/>
                        </a:spcAft>
                      </a:pPr>
                      <a:r>
                        <a:rPr lang="en-US" sz="2800" dirty="0" smtClean="0">
                          <a:solidFill>
                            <a:srgbClr val="000000"/>
                          </a:solidFill>
                          <a:latin typeface="Calibri"/>
                          <a:ea typeface="Calibri"/>
                          <a:cs typeface="Times New Roman"/>
                        </a:rPr>
                        <a:t>0.01</a:t>
                      </a:r>
                      <a:endParaRPr lang="en-US" sz="28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7383">
                <a:tc>
                  <a:txBody>
                    <a:bodyPr/>
                    <a:lstStyle/>
                    <a:p>
                      <a:pPr marL="0" marR="0">
                        <a:lnSpc>
                          <a:spcPts val="1200"/>
                        </a:lnSpc>
                        <a:spcBef>
                          <a:spcPts val="0"/>
                        </a:spcBef>
                        <a:spcAft>
                          <a:spcPts val="1000"/>
                        </a:spcAft>
                      </a:pPr>
                      <a:endParaRPr lang="en-US" sz="2800" i="1" u="none" strike="noStrike" spc="0" dirty="0" smtClean="0">
                        <a:solidFill>
                          <a:srgbClr val="000000"/>
                        </a:solidFill>
                        <a:latin typeface="Times New Roman"/>
                        <a:ea typeface="Calibri"/>
                        <a:cs typeface="Times New Roman"/>
                      </a:endParaRPr>
                    </a:p>
                    <a:p>
                      <a:pPr marL="0" marR="0">
                        <a:lnSpc>
                          <a:spcPts val="1200"/>
                        </a:lnSpc>
                        <a:spcBef>
                          <a:spcPts val="0"/>
                        </a:spcBef>
                        <a:spcAft>
                          <a:spcPts val="1000"/>
                        </a:spcAft>
                      </a:pPr>
                      <a:r>
                        <a:rPr lang="en-US" sz="2800" i="1" u="none" strike="noStrike" spc="0" dirty="0" err="1" smtClean="0">
                          <a:solidFill>
                            <a:srgbClr val="000000"/>
                          </a:solidFill>
                          <a:latin typeface="Times New Roman"/>
                          <a:ea typeface="Calibri"/>
                          <a:cs typeface="Times New Roman"/>
                        </a:rPr>
                        <a:t>milli</a:t>
                      </a:r>
                      <a:r>
                        <a:rPr lang="en-US" sz="2800" i="1" u="none" strike="noStrike" spc="0" dirty="0" smtClean="0">
                          <a:solidFill>
                            <a:srgbClr val="000000"/>
                          </a:solidFill>
                          <a:latin typeface="Times New Roman"/>
                          <a:ea typeface="Calibri"/>
                          <a:cs typeface="Times New Roman"/>
                        </a:rPr>
                        <a:t>-</a:t>
                      </a:r>
                      <a:endParaRPr lang="en-US" sz="28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1000"/>
                        </a:spcAft>
                      </a:pPr>
                      <a:endParaRPr lang="en-US" sz="2800" dirty="0" smtClean="0">
                        <a:solidFill>
                          <a:srgbClr val="000000"/>
                        </a:solidFill>
                        <a:latin typeface="Calibri"/>
                        <a:ea typeface="Calibri"/>
                        <a:cs typeface="Times New Roman"/>
                      </a:endParaRPr>
                    </a:p>
                    <a:p>
                      <a:pPr marL="0" marR="0" algn="ctr">
                        <a:lnSpc>
                          <a:spcPts val="1200"/>
                        </a:lnSpc>
                        <a:spcBef>
                          <a:spcPts val="0"/>
                        </a:spcBef>
                        <a:spcAft>
                          <a:spcPts val="1000"/>
                        </a:spcAft>
                      </a:pPr>
                      <a:r>
                        <a:rPr lang="en-US" sz="2800" dirty="0" smtClean="0">
                          <a:solidFill>
                            <a:srgbClr val="000000"/>
                          </a:solidFill>
                          <a:latin typeface="Calibri"/>
                          <a:ea typeface="Calibri"/>
                          <a:cs typeface="Times New Roman"/>
                        </a:rPr>
                        <a:t>m</a:t>
                      </a:r>
                      <a:endParaRPr lang="en-US" sz="28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745" marR="0">
                        <a:lnSpc>
                          <a:spcPts val="1200"/>
                        </a:lnSpc>
                        <a:spcBef>
                          <a:spcPts val="0"/>
                        </a:spcBef>
                        <a:spcAft>
                          <a:spcPts val="1000"/>
                        </a:spcAft>
                      </a:pPr>
                      <a:r>
                        <a:rPr lang="en-US" sz="2800" dirty="0">
                          <a:solidFill>
                            <a:srgbClr val="000000"/>
                          </a:solidFill>
                          <a:latin typeface="Calibri"/>
                          <a:ea typeface="Calibri"/>
                          <a:cs typeface="Times New Roman"/>
                        </a:rPr>
                        <a:t>thousandth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1000"/>
                        </a:spcAft>
                      </a:pPr>
                      <a:endParaRPr lang="en-US" sz="2800" dirty="0" smtClean="0">
                        <a:solidFill>
                          <a:srgbClr val="000000"/>
                        </a:solidFill>
                        <a:latin typeface="Calibri"/>
                        <a:ea typeface="Calibri"/>
                        <a:cs typeface="Times New Roman"/>
                      </a:endParaRPr>
                    </a:p>
                    <a:p>
                      <a:pPr marL="0" marR="0">
                        <a:lnSpc>
                          <a:spcPts val="1200"/>
                        </a:lnSpc>
                        <a:spcBef>
                          <a:spcPts val="0"/>
                        </a:spcBef>
                        <a:spcAft>
                          <a:spcPts val="1000"/>
                        </a:spcAft>
                      </a:pPr>
                      <a:r>
                        <a:rPr lang="en-US" sz="2800" dirty="0" smtClean="0">
                          <a:solidFill>
                            <a:srgbClr val="000000"/>
                          </a:solidFill>
                          <a:latin typeface="Calibri"/>
                          <a:ea typeface="Calibri"/>
                          <a:cs typeface="Times New Roman"/>
                        </a:rPr>
                        <a:t>0.001</a:t>
                      </a:r>
                      <a:endParaRPr lang="en-US" sz="28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820">
                <a:tc>
                  <a:txBody>
                    <a:bodyPr/>
                    <a:lstStyle/>
                    <a:p>
                      <a:pPr marL="0" marR="0">
                        <a:lnSpc>
                          <a:spcPts val="1200"/>
                        </a:lnSpc>
                        <a:spcBef>
                          <a:spcPts val="0"/>
                        </a:spcBef>
                        <a:spcAft>
                          <a:spcPts val="1000"/>
                        </a:spcAft>
                      </a:pPr>
                      <a:endParaRPr lang="en-US" sz="2800" i="1" u="none" strike="noStrike" spc="0" dirty="0" smtClean="0">
                        <a:solidFill>
                          <a:srgbClr val="000000"/>
                        </a:solidFill>
                        <a:latin typeface="Times New Roman"/>
                        <a:ea typeface="Calibri"/>
                        <a:cs typeface="Times New Roman"/>
                      </a:endParaRPr>
                    </a:p>
                    <a:p>
                      <a:pPr marL="0" marR="0">
                        <a:lnSpc>
                          <a:spcPts val="1200"/>
                        </a:lnSpc>
                        <a:spcBef>
                          <a:spcPts val="0"/>
                        </a:spcBef>
                        <a:spcAft>
                          <a:spcPts val="1000"/>
                        </a:spcAft>
                      </a:pPr>
                      <a:r>
                        <a:rPr lang="en-US" sz="2800" i="1" u="none" strike="noStrike" spc="0" dirty="0" smtClean="0">
                          <a:solidFill>
                            <a:srgbClr val="000000"/>
                          </a:solidFill>
                          <a:latin typeface="Times New Roman"/>
                          <a:ea typeface="Calibri"/>
                          <a:cs typeface="Times New Roman"/>
                        </a:rPr>
                        <a:t>micro-</a:t>
                      </a:r>
                      <a:endParaRPr lang="en-US" sz="28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1000"/>
                        </a:spcAft>
                      </a:pPr>
                      <a:endParaRPr lang="en-US" sz="2800" i="1" u="none" strike="noStrike" spc="0" dirty="0" smtClean="0">
                        <a:solidFill>
                          <a:srgbClr val="000000"/>
                        </a:solidFill>
                        <a:latin typeface="Times New Roman"/>
                        <a:ea typeface="Calibri"/>
                        <a:cs typeface="Times New Roman"/>
                      </a:endParaRPr>
                    </a:p>
                    <a:p>
                      <a:pPr marL="0" marR="0" algn="ctr">
                        <a:lnSpc>
                          <a:spcPts val="1200"/>
                        </a:lnSpc>
                        <a:spcBef>
                          <a:spcPts val="0"/>
                        </a:spcBef>
                        <a:spcAft>
                          <a:spcPts val="1000"/>
                        </a:spcAft>
                      </a:pPr>
                      <a:r>
                        <a:rPr lang="en-US" sz="2800" i="1" u="none" strike="noStrike" spc="0" dirty="0" smtClean="0">
                          <a:solidFill>
                            <a:srgbClr val="000000"/>
                          </a:solidFill>
                          <a:latin typeface="Times New Roman"/>
                          <a:ea typeface="Calibri"/>
                          <a:cs typeface="Times New Roman"/>
                        </a:rPr>
                        <a:t>µ</a:t>
                      </a:r>
                      <a:endParaRPr lang="en-US" sz="28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745" marR="0">
                        <a:lnSpc>
                          <a:spcPts val="1200"/>
                        </a:lnSpc>
                        <a:spcBef>
                          <a:spcPts val="0"/>
                        </a:spcBef>
                        <a:spcAft>
                          <a:spcPts val="1000"/>
                        </a:spcAft>
                      </a:pPr>
                      <a:r>
                        <a:rPr lang="en-US" sz="2800" dirty="0">
                          <a:solidFill>
                            <a:srgbClr val="000000"/>
                          </a:solidFill>
                          <a:latin typeface="Calibri"/>
                          <a:ea typeface="Calibri"/>
                          <a:cs typeface="Times New Roman"/>
                        </a:rPr>
                        <a:t>millionth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0"/>
                        </a:spcBef>
                        <a:spcAft>
                          <a:spcPts val="1000"/>
                        </a:spcAft>
                      </a:pPr>
                      <a:endParaRPr lang="en-US" sz="2800" dirty="0" smtClean="0">
                        <a:solidFill>
                          <a:srgbClr val="000000"/>
                        </a:solidFill>
                        <a:latin typeface="Calibri"/>
                        <a:ea typeface="Calibri"/>
                        <a:cs typeface="Times New Roman"/>
                      </a:endParaRPr>
                    </a:p>
                    <a:p>
                      <a:pPr marL="0" marR="0">
                        <a:lnSpc>
                          <a:spcPts val="1200"/>
                        </a:lnSpc>
                        <a:spcBef>
                          <a:spcPts val="0"/>
                        </a:spcBef>
                        <a:spcAft>
                          <a:spcPts val="1000"/>
                        </a:spcAft>
                      </a:pPr>
                      <a:r>
                        <a:rPr lang="en-US" sz="2800" dirty="0" smtClean="0">
                          <a:solidFill>
                            <a:srgbClr val="000000"/>
                          </a:solidFill>
                          <a:latin typeface="Calibri"/>
                          <a:ea typeface="Calibri"/>
                          <a:cs typeface="Times New Roman"/>
                        </a:rPr>
                        <a:t>0.000001</a:t>
                      </a:r>
                      <a:endParaRPr lang="en-US" sz="2800" dirty="0">
                        <a:solidFill>
                          <a:srgbClr val="0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86100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3425825" y="2855913"/>
            <a:ext cx="184150" cy="366712"/>
          </a:xfrm>
          <a:prstGeom prst="rect">
            <a:avLst/>
          </a:prstGeom>
          <a:noFill/>
          <a:ln w="9525">
            <a:noFill/>
            <a:miter lim="800000"/>
            <a:headEnd/>
            <a:tailEnd/>
          </a:ln>
          <a:effectLst/>
        </p:spPr>
        <p:txBody>
          <a:bodyPr wrap="none">
            <a:spAutoFit/>
          </a:bodyPr>
          <a:lstStyle/>
          <a:p>
            <a:endParaRPr lang="en-US"/>
          </a:p>
        </p:txBody>
      </p:sp>
      <p:pic>
        <p:nvPicPr>
          <p:cNvPr id="4142" name="Picture 46"/>
          <p:cNvPicPr>
            <a:picLocks noChangeAspect="1" noChangeArrowheads="1"/>
          </p:cNvPicPr>
          <p:nvPr/>
        </p:nvPicPr>
        <p:blipFill>
          <a:blip r:embed="rId2"/>
          <a:srcRect l="12616" t="37964" r="11690" b="18518"/>
          <a:stretch>
            <a:fillRect/>
          </a:stretch>
        </p:blipFill>
        <p:spPr bwMode="auto">
          <a:xfrm>
            <a:off x="1981200" y="685800"/>
            <a:ext cx="8305800" cy="3581400"/>
          </a:xfrm>
          <a:prstGeom prst="rect">
            <a:avLst/>
          </a:prstGeom>
          <a:noFill/>
          <a:ln w="9525">
            <a:noFill/>
            <a:miter lim="800000"/>
            <a:headEnd/>
            <a:tailEnd/>
          </a:ln>
          <a:effectLst/>
        </p:spPr>
      </p:pic>
      <p:sp>
        <p:nvSpPr>
          <p:cNvPr id="4143" name="Text Box 47"/>
          <p:cNvSpPr txBox="1">
            <a:spLocks noChangeArrowheads="1"/>
          </p:cNvSpPr>
          <p:nvPr/>
        </p:nvSpPr>
        <p:spPr bwMode="auto">
          <a:xfrm>
            <a:off x="2324100" y="990600"/>
            <a:ext cx="990600" cy="915988"/>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KILO</a:t>
            </a:r>
            <a:br>
              <a:rPr lang="en-US" b="1">
                <a:latin typeface="Times New Roman" pitchFamily="18" charset="0"/>
              </a:rPr>
            </a:br>
            <a:r>
              <a:rPr lang="en-US" b="1">
                <a:latin typeface="Times New Roman" pitchFamily="18" charset="0"/>
              </a:rPr>
              <a:t>1000</a:t>
            </a:r>
            <a:br>
              <a:rPr lang="en-US" b="1">
                <a:latin typeface="Times New Roman" pitchFamily="18" charset="0"/>
              </a:rPr>
            </a:br>
            <a:r>
              <a:rPr lang="en-US" b="1">
                <a:latin typeface="Times New Roman" pitchFamily="18" charset="0"/>
              </a:rPr>
              <a:t>Units</a:t>
            </a:r>
          </a:p>
        </p:txBody>
      </p:sp>
      <p:sp>
        <p:nvSpPr>
          <p:cNvPr id="4144" name="Text Box 48"/>
          <p:cNvSpPr txBox="1">
            <a:spLocks noChangeArrowheads="1"/>
          </p:cNvSpPr>
          <p:nvPr/>
        </p:nvSpPr>
        <p:spPr bwMode="auto">
          <a:xfrm>
            <a:off x="3289300" y="1293814"/>
            <a:ext cx="1143000" cy="915987"/>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HECTO</a:t>
            </a:r>
            <a:br>
              <a:rPr lang="en-US" b="1">
                <a:latin typeface="Times New Roman" pitchFamily="18" charset="0"/>
              </a:rPr>
            </a:br>
            <a:r>
              <a:rPr lang="en-US" b="1">
                <a:latin typeface="Times New Roman" pitchFamily="18" charset="0"/>
              </a:rPr>
              <a:t>100</a:t>
            </a:r>
            <a:br>
              <a:rPr lang="en-US" b="1">
                <a:latin typeface="Times New Roman" pitchFamily="18" charset="0"/>
              </a:rPr>
            </a:br>
            <a:r>
              <a:rPr lang="en-US" b="1">
                <a:latin typeface="Times New Roman" pitchFamily="18" charset="0"/>
              </a:rPr>
              <a:t>Units</a:t>
            </a:r>
          </a:p>
        </p:txBody>
      </p:sp>
      <p:sp>
        <p:nvSpPr>
          <p:cNvPr id="4145" name="Text Box 49"/>
          <p:cNvSpPr txBox="1">
            <a:spLocks noChangeArrowheads="1"/>
          </p:cNvSpPr>
          <p:nvPr/>
        </p:nvSpPr>
        <p:spPr bwMode="auto">
          <a:xfrm>
            <a:off x="4356100" y="1524000"/>
            <a:ext cx="1143000" cy="915988"/>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DEKA</a:t>
            </a:r>
            <a:br>
              <a:rPr lang="en-US" b="1">
                <a:latin typeface="Times New Roman" pitchFamily="18" charset="0"/>
              </a:rPr>
            </a:br>
            <a:r>
              <a:rPr lang="en-US" b="1">
                <a:latin typeface="Times New Roman" pitchFamily="18" charset="0"/>
              </a:rPr>
              <a:t>10</a:t>
            </a:r>
            <a:br>
              <a:rPr lang="en-US" b="1">
                <a:latin typeface="Times New Roman" pitchFamily="18" charset="0"/>
              </a:rPr>
            </a:br>
            <a:r>
              <a:rPr lang="en-US" b="1">
                <a:latin typeface="Times New Roman" pitchFamily="18" charset="0"/>
              </a:rPr>
              <a:t>Units</a:t>
            </a:r>
          </a:p>
        </p:txBody>
      </p:sp>
      <p:sp>
        <p:nvSpPr>
          <p:cNvPr id="4146" name="Text Box 50"/>
          <p:cNvSpPr txBox="1">
            <a:spLocks noChangeArrowheads="1"/>
          </p:cNvSpPr>
          <p:nvPr/>
        </p:nvSpPr>
        <p:spPr bwMode="auto">
          <a:xfrm>
            <a:off x="6489700" y="2284414"/>
            <a:ext cx="1143000" cy="915987"/>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DECI</a:t>
            </a:r>
            <a:br>
              <a:rPr lang="en-US" b="1">
                <a:latin typeface="Times New Roman" pitchFamily="18" charset="0"/>
              </a:rPr>
            </a:br>
            <a:r>
              <a:rPr lang="en-US" b="1">
                <a:latin typeface="Times New Roman" pitchFamily="18" charset="0"/>
              </a:rPr>
              <a:t>0.1</a:t>
            </a:r>
            <a:br>
              <a:rPr lang="en-US" b="1">
                <a:latin typeface="Times New Roman" pitchFamily="18" charset="0"/>
              </a:rPr>
            </a:br>
            <a:r>
              <a:rPr lang="en-US" b="1">
                <a:latin typeface="Times New Roman" pitchFamily="18" charset="0"/>
              </a:rPr>
              <a:t>Unit</a:t>
            </a:r>
          </a:p>
        </p:txBody>
      </p:sp>
      <p:sp>
        <p:nvSpPr>
          <p:cNvPr id="4147" name="Text Box 51"/>
          <p:cNvSpPr txBox="1">
            <a:spLocks noChangeArrowheads="1"/>
          </p:cNvSpPr>
          <p:nvPr/>
        </p:nvSpPr>
        <p:spPr bwMode="auto">
          <a:xfrm>
            <a:off x="7556500" y="2589214"/>
            <a:ext cx="1143000" cy="915987"/>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CENTI</a:t>
            </a:r>
            <a:br>
              <a:rPr lang="en-US" b="1">
                <a:latin typeface="Times New Roman" pitchFamily="18" charset="0"/>
              </a:rPr>
            </a:br>
            <a:r>
              <a:rPr lang="en-US" b="1">
                <a:latin typeface="Times New Roman" pitchFamily="18" charset="0"/>
              </a:rPr>
              <a:t>0.01</a:t>
            </a:r>
            <a:br>
              <a:rPr lang="en-US" b="1">
                <a:latin typeface="Times New Roman" pitchFamily="18" charset="0"/>
              </a:rPr>
            </a:br>
            <a:r>
              <a:rPr lang="en-US" b="1">
                <a:latin typeface="Times New Roman" pitchFamily="18" charset="0"/>
              </a:rPr>
              <a:t>Unit</a:t>
            </a:r>
          </a:p>
        </p:txBody>
      </p:sp>
      <p:sp>
        <p:nvSpPr>
          <p:cNvPr id="4148" name="Text Box 52"/>
          <p:cNvSpPr txBox="1">
            <a:spLocks noChangeArrowheads="1"/>
          </p:cNvSpPr>
          <p:nvPr/>
        </p:nvSpPr>
        <p:spPr bwMode="auto">
          <a:xfrm>
            <a:off x="8597900" y="2895600"/>
            <a:ext cx="1143000" cy="915988"/>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MILLI</a:t>
            </a:r>
            <a:br>
              <a:rPr lang="en-US" b="1">
                <a:latin typeface="Times New Roman" pitchFamily="18" charset="0"/>
              </a:rPr>
            </a:br>
            <a:r>
              <a:rPr lang="en-US" b="1">
                <a:latin typeface="Times New Roman" pitchFamily="18" charset="0"/>
              </a:rPr>
              <a:t>0.001</a:t>
            </a:r>
            <a:br>
              <a:rPr lang="en-US" b="1">
                <a:latin typeface="Times New Roman" pitchFamily="18" charset="0"/>
              </a:rPr>
            </a:br>
            <a:r>
              <a:rPr lang="en-US" b="1">
                <a:latin typeface="Times New Roman" pitchFamily="18" charset="0"/>
              </a:rPr>
              <a:t>Unit</a:t>
            </a:r>
          </a:p>
        </p:txBody>
      </p:sp>
      <p:grpSp>
        <p:nvGrpSpPr>
          <p:cNvPr id="2" name="Group 57"/>
          <p:cNvGrpSpPr>
            <a:grpSpLocks/>
          </p:cNvGrpSpPr>
          <p:nvPr/>
        </p:nvGrpSpPr>
        <p:grpSpPr bwMode="auto">
          <a:xfrm>
            <a:off x="5549900" y="2603500"/>
            <a:ext cx="914400" cy="1373188"/>
            <a:chOff x="2496" y="1824"/>
            <a:chExt cx="576" cy="865"/>
          </a:xfrm>
        </p:grpSpPr>
        <p:sp>
          <p:nvSpPr>
            <p:cNvPr id="4149" name="Text Box 53"/>
            <p:cNvSpPr txBox="1">
              <a:spLocks noChangeArrowheads="1"/>
            </p:cNvSpPr>
            <p:nvPr/>
          </p:nvSpPr>
          <p:spPr bwMode="auto">
            <a:xfrm>
              <a:off x="2496" y="2112"/>
              <a:ext cx="576" cy="577"/>
            </a:xfrm>
            <a:prstGeom prst="rect">
              <a:avLst/>
            </a:prstGeom>
            <a:solidFill>
              <a:schemeClr val="bg1"/>
            </a:solidFill>
            <a:ln w="9525">
              <a:noFill/>
              <a:miter lim="800000"/>
              <a:headEnd/>
              <a:tailEnd/>
            </a:ln>
            <a:effectLst/>
          </p:spPr>
          <p:txBody>
            <a:bodyPr>
              <a:spAutoFit/>
            </a:bodyPr>
            <a:lstStyle/>
            <a:p>
              <a:pPr algn="ctr">
                <a:spcBef>
                  <a:spcPct val="50000"/>
                </a:spcBef>
              </a:pPr>
              <a:r>
                <a:rPr lang="en-US" b="1">
                  <a:latin typeface="Times New Roman" pitchFamily="18" charset="0"/>
                </a:rPr>
                <a:t>Meters</a:t>
              </a:r>
              <a:br>
                <a:rPr lang="en-US" b="1">
                  <a:latin typeface="Times New Roman" pitchFamily="18" charset="0"/>
                </a:rPr>
              </a:br>
              <a:r>
                <a:rPr lang="en-US" b="1">
                  <a:latin typeface="Times New Roman" pitchFamily="18" charset="0"/>
                </a:rPr>
                <a:t>Liters</a:t>
              </a:r>
              <a:br>
                <a:rPr lang="en-US" b="1">
                  <a:latin typeface="Times New Roman" pitchFamily="18" charset="0"/>
                </a:rPr>
              </a:br>
              <a:r>
                <a:rPr lang="en-US" b="1">
                  <a:latin typeface="Times New Roman" pitchFamily="18" charset="0"/>
                </a:rPr>
                <a:t>Grams</a:t>
              </a:r>
            </a:p>
          </p:txBody>
        </p:sp>
        <p:sp>
          <p:nvSpPr>
            <p:cNvPr id="4152" name="Line 56"/>
            <p:cNvSpPr>
              <a:spLocks noChangeShapeType="1"/>
            </p:cNvSpPr>
            <p:nvPr/>
          </p:nvSpPr>
          <p:spPr bwMode="auto">
            <a:xfrm flipV="1">
              <a:off x="2784" y="1824"/>
              <a:ext cx="0" cy="288"/>
            </a:xfrm>
            <a:prstGeom prst="line">
              <a:avLst/>
            </a:prstGeom>
            <a:noFill/>
            <a:ln w="57150">
              <a:solidFill>
                <a:schemeClr val="tx1"/>
              </a:solidFill>
              <a:round/>
              <a:headEnd/>
              <a:tailEnd type="triangle" w="med" len="med"/>
            </a:ln>
            <a:effectLst/>
          </p:spPr>
          <p:txBody>
            <a:bodyPr/>
            <a:lstStyle/>
            <a:p>
              <a:endParaRPr lang="en-US"/>
            </a:p>
          </p:txBody>
        </p:sp>
      </p:grpSp>
      <p:sp>
        <p:nvSpPr>
          <p:cNvPr id="4098" name="Text Box 2"/>
          <p:cNvSpPr txBox="1">
            <a:spLocks noChangeArrowheads="1"/>
          </p:cNvSpPr>
          <p:nvPr/>
        </p:nvSpPr>
        <p:spPr bwMode="auto">
          <a:xfrm>
            <a:off x="1676400" y="152400"/>
            <a:ext cx="8839200" cy="579438"/>
          </a:xfrm>
          <a:prstGeom prst="rect">
            <a:avLst/>
          </a:prstGeom>
          <a:solidFill>
            <a:srgbClr val="FFFF00"/>
          </a:solidFill>
          <a:ln w="9525">
            <a:noFill/>
            <a:miter lim="800000"/>
            <a:headEnd/>
            <a:tailEnd/>
          </a:ln>
          <a:effectLst/>
        </p:spPr>
        <p:txBody>
          <a:bodyPr>
            <a:spAutoFit/>
          </a:bodyPr>
          <a:lstStyle/>
          <a:p>
            <a:pPr algn="ctr">
              <a:spcBef>
                <a:spcPct val="50000"/>
              </a:spcBef>
            </a:pPr>
            <a:r>
              <a:rPr lang="en-US" sz="3200" b="1">
                <a:latin typeface="Times New Roman" pitchFamily="18" charset="0"/>
              </a:rPr>
              <a:t>Ladder Method</a:t>
            </a:r>
          </a:p>
        </p:txBody>
      </p:sp>
      <p:grpSp>
        <p:nvGrpSpPr>
          <p:cNvPr id="3" name="Group 65"/>
          <p:cNvGrpSpPr>
            <a:grpSpLocks/>
          </p:cNvGrpSpPr>
          <p:nvPr/>
        </p:nvGrpSpPr>
        <p:grpSpPr bwMode="auto">
          <a:xfrm>
            <a:off x="1905000" y="4343401"/>
            <a:ext cx="4622800" cy="2068513"/>
            <a:chOff x="240" y="2880"/>
            <a:chExt cx="2912" cy="1303"/>
          </a:xfrm>
        </p:grpSpPr>
        <p:sp>
          <p:nvSpPr>
            <p:cNvPr id="4150" name="Text Box 54"/>
            <p:cNvSpPr txBox="1">
              <a:spLocks noChangeArrowheads="1"/>
            </p:cNvSpPr>
            <p:nvPr/>
          </p:nvSpPr>
          <p:spPr bwMode="auto">
            <a:xfrm>
              <a:off x="240" y="2880"/>
              <a:ext cx="2880" cy="231"/>
            </a:xfrm>
            <a:prstGeom prst="rect">
              <a:avLst/>
            </a:prstGeom>
            <a:solidFill>
              <a:srgbClr val="FFFF00"/>
            </a:solidFill>
            <a:ln w="9525">
              <a:noFill/>
              <a:miter lim="800000"/>
              <a:headEnd/>
              <a:tailEnd/>
            </a:ln>
            <a:effectLst/>
          </p:spPr>
          <p:txBody>
            <a:bodyPr>
              <a:spAutoFit/>
            </a:bodyPr>
            <a:lstStyle/>
            <a:p>
              <a:pPr>
                <a:spcBef>
                  <a:spcPct val="50000"/>
                </a:spcBef>
              </a:pPr>
              <a:r>
                <a:rPr lang="en-US" b="1">
                  <a:latin typeface="Times New Roman" pitchFamily="18" charset="0"/>
                </a:rPr>
                <a:t>How do you use the “ladder” method? </a:t>
              </a:r>
            </a:p>
          </p:txBody>
        </p:sp>
        <p:sp>
          <p:nvSpPr>
            <p:cNvPr id="4158" name="Text Box 62"/>
            <p:cNvSpPr txBox="1">
              <a:spLocks noChangeArrowheads="1"/>
            </p:cNvSpPr>
            <p:nvPr/>
          </p:nvSpPr>
          <p:spPr bwMode="auto">
            <a:xfrm>
              <a:off x="272" y="3105"/>
              <a:ext cx="2880" cy="1078"/>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1</a:t>
              </a:r>
              <a:r>
                <a:rPr lang="en-US" baseline="30000">
                  <a:latin typeface="Times New Roman" pitchFamily="18" charset="0"/>
                </a:rPr>
                <a:t>st</a:t>
              </a:r>
              <a:r>
                <a:rPr lang="en-US">
                  <a:latin typeface="Times New Roman" pitchFamily="18" charset="0"/>
                </a:rPr>
                <a:t> – Determine your starting point.</a:t>
              </a:r>
              <a:br>
                <a:rPr lang="en-US">
                  <a:latin typeface="Times New Roman" pitchFamily="18" charset="0"/>
                </a:rPr>
              </a:br>
              <a:endParaRPr lang="en-US" sz="800">
                <a:latin typeface="Times New Roman" pitchFamily="18" charset="0"/>
              </a:endParaRPr>
            </a:p>
            <a:p>
              <a:pPr>
                <a:spcBef>
                  <a:spcPct val="50000"/>
                </a:spcBef>
              </a:pPr>
              <a:r>
                <a:rPr lang="en-US">
                  <a:latin typeface="Times New Roman" pitchFamily="18" charset="0"/>
                </a:rPr>
                <a:t>2</a:t>
              </a:r>
              <a:r>
                <a:rPr lang="en-US" baseline="30000">
                  <a:latin typeface="Times New Roman" pitchFamily="18" charset="0"/>
                </a:rPr>
                <a:t>nd</a:t>
              </a:r>
              <a:r>
                <a:rPr lang="en-US">
                  <a:latin typeface="Times New Roman" pitchFamily="18" charset="0"/>
                </a:rPr>
                <a:t> – Count the “jumps” to your ending point.</a:t>
              </a:r>
              <a:br>
                <a:rPr lang="en-US">
                  <a:latin typeface="Times New Roman" pitchFamily="18" charset="0"/>
                </a:rPr>
              </a:br>
              <a:endParaRPr lang="en-US" sz="800">
                <a:latin typeface="Times New Roman" pitchFamily="18" charset="0"/>
              </a:endParaRPr>
            </a:p>
            <a:p>
              <a:pPr>
                <a:spcBef>
                  <a:spcPct val="50000"/>
                </a:spcBef>
              </a:pPr>
              <a:r>
                <a:rPr lang="en-US">
                  <a:latin typeface="Times New Roman" pitchFamily="18" charset="0"/>
                </a:rPr>
                <a:t>3</a:t>
              </a:r>
              <a:r>
                <a:rPr lang="en-US" baseline="30000">
                  <a:latin typeface="Times New Roman" pitchFamily="18" charset="0"/>
                </a:rPr>
                <a:t>rd</a:t>
              </a:r>
              <a:r>
                <a:rPr lang="en-US">
                  <a:latin typeface="Times New Roman" pitchFamily="18" charset="0"/>
                </a:rPr>
                <a:t> – Move the decimal the same number of jumps in the same direction.</a:t>
              </a:r>
            </a:p>
          </p:txBody>
        </p:sp>
      </p:grpSp>
      <p:sp>
        <p:nvSpPr>
          <p:cNvPr id="4159" name="Text Box 63"/>
          <p:cNvSpPr txBox="1">
            <a:spLocks noChangeArrowheads="1"/>
          </p:cNvSpPr>
          <p:nvPr/>
        </p:nvSpPr>
        <p:spPr bwMode="auto">
          <a:xfrm>
            <a:off x="7124700" y="4343401"/>
            <a:ext cx="2895600" cy="366713"/>
          </a:xfrm>
          <a:prstGeom prst="rect">
            <a:avLst/>
          </a:prstGeom>
          <a:solidFill>
            <a:srgbClr val="FFFF00"/>
          </a:solidFill>
          <a:ln w="9525">
            <a:noFill/>
            <a:miter lim="800000"/>
            <a:headEnd/>
            <a:tailEnd/>
          </a:ln>
          <a:effectLst/>
        </p:spPr>
        <p:txBody>
          <a:bodyPr>
            <a:spAutoFit/>
          </a:bodyPr>
          <a:lstStyle/>
          <a:p>
            <a:pPr algn="ctr">
              <a:spcBef>
                <a:spcPct val="50000"/>
              </a:spcBef>
            </a:pPr>
            <a:r>
              <a:rPr lang="en-US">
                <a:latin typeface="Times New Roman" pitchFamily="18" charset="0"/>
              </a:rPr>
              <a:t>4 km = _________ m </a:t>
            </a:r>
          </a:p>
        </p:txBody>
      </p:sp>
      <p:grpSp>
        <p:nvGrpSpPr>
          <p:cNvPr id="4" name="Group 73"/>
          <p:cNvGrpSpPr>
            <a:grpSpLocks/>
          </p:cNvGrpSpPr>
          <p:nvPr/>
        </p:nvGrpSpPr>
        <p:grpSpPr bwMode="auto">
          <a:xfrm>
            <a:off x="2832100" y="381000"/>
            <a:ext cx="1092200" cy="838200"/>
            <a:chOff x="768" y="240"/>
            <a:chExt cx="688" cy="528"/>
          </a:xfrm>
        </p:grpSpPr>
        <p:sp>
          <p:nvSpPr>
            <p:cNvPr id="4163" name="Freeform 67"/>
            <p:cNvSpPr>
              <a:spLocks/>
            </p:cNvSpPr>
            <p:nvPr/>
          </p:nvSpPr>
          <p:spPr bwMode="auto">
            <a:xfrm>
              <a:off x="768" y="352"/>
              <a:ext cx="688" cy="416"/>
            </a:xfrm>
            <a:custGeom>
              <a:avLst/>
              <a:gdLst/>
              <a:ahLst/>
              <a:cxnLst>
                <a:cxn ang="0">
                  <a:pos x="0" y="224"/>
                </a:cxn>
                <a:cxn ang="0">
                  <a:pos x="576" y="32"/>
                </a:cxn>
                <a:cxn ang="0">
                  <a:pos x="672" y="416"/>
                </a:cxn>
              </a:cxnLst>
              <a:rect l="0" t="0" r="r" b="b"/>
              <a:pathLst>
                <a:path w="688" h="416">
                  <a:moveTo>
                    <a:pt x="0" y="224"/>
                  </a:moveTo>
                  <a:cubicBezTo>
                    <a:pt x="232" y="112"/>
                    <a:pt x="464" y="0"/>
                    <a:pt x="576" y="32"/>
                  </a:cubicBezTo>
                  <a:cubicBezTo>
                    <a:pt x="688" y="64"/>
                    <a:pt x="656" y="352"/>
                    <a:pt x="672" y="416"/>
                  </a:cubicBezTo>
                </a:path>
              </a:pathLst>
            </a:custGeom>
            <a:noFill/>
            <a:ln w="38100" cmpd="sng">
              <a:solidFill>
                <a:srgbClr val="FF3300"/>
              </a:solidFill>
              <a:round/>
              <a:headEnd/>
              <a:tailEnd/>
            </a:ln>
            <a:effectLst/>
          </p:spPr>
          <p:txBody>
            <a:bodyPr/>
            <a:lstStyle/>
            <a:p>
              <a:endParaRPr lang="en-US"/>
            </a:p>
          </p:txBody>
        </p:sp>
        <p:sp>
          <p:nvSpPr>
            <p:cNvPr id="4166" name="Text Box 70"/>
            <p:cNvSpPr txBox="1">
              <a:spLocks noChangeArrowheads="1"/>
            </p:cNvSpPr>
            <p:nvPr/>
          </p:nvSpPr>
          <p:spPr bwMode="auto">
            <a:xfrm>
              <a:off x="816" y="240"/>
              <a:ext cx="432" cy="231"/>
            </a:xfrm>
            <a:prstGeom prst="rect">
              <a:avLst/>
            </a:prstGeom>
            <a:noFill/>
            <a:ln w="9525">
              <a:noFill/>
              <a:miter lim="800000"/>
              <a:headEnd/>
              <a:tailEnd/>
            </a:ln>
            <a:effectLst/>
          </p:spPr>
          <p:txBody>
            <a:bodyPr>
              <a:spAutoFit/>
            </a:bodyPr>
            <a:lstStyle/>
            <a:p>
              <a:pPr algn="ctr">
                <a:spcBef>
                  <a:spcPct val="50000"/>
                </a:spcBef>
              </a:pPr>
              <a:r>
                <a:rPr lang="en-US"/>
                <a:t>1</a:t>
              </a:r>
            </a:p>
          </p:txBody>
        </p:sp>
      </p:grpSp>
      <p:grpSp>
        <p:nvGrpSpPr>
          <p:cNvPr id="5" name="Group 74"/>
          <p:cNvGrpSpPr>
            <a:grpSpLocks/>
          </p:cNvGrpSpPr>
          <p:nvPr/>
        </p:nvGrpSpPr>
        <p:grpSpPr bwMode="auto">
          <a:xfrm>
            <a:off x="3898900" y="685800"/>
            <a:ext cx="1092200" cy="812800"/>
            <a:chOff x="1440" y="432"/>
            <a:chExt cx="688" cy="512"/>
          </a:xfrm>
        </p:grpSpPr>
        <p:sp>
          <p:nvSpPr>
            <p:cNvPr id="4164" name="Freeform 68"/>
            <p:cNvSpPr>
              <a:spLocks/>
            </p:cNvSpPr>
            <p:nvPr/>
          </p:nvSpPr>
          <p:spPr bwMode="auto">
            <a:xfrm>
              <a:off x="1440" y="528"/>
              <a:ext cx="688" cy="416"/>
            </a:xfrm>
            <a:custGeom>
              <a:avLst/>
              <a:gdLst/>
              <a:ahLst/>
              <a:cxnLst>
                <a:cxn ang="0">
                  <a:pos x="0" y="224"/>
                </a:cxn>
                <a:cxn ang="0">
                  <a:pos x="576" y="32"/>
                </a:cxn>
                <a:cxn ang="0">
                  <a:pos x="672" y="416"/>
                </a:cxn>
              </a:cxnLst>
              <a:rect l="0" t="0" r="r" b="b"/>
              <a:pathLst>
                <a:path w="688" h="416">
                  <a:moveTo>
                    <a:pt x="0" y="224"/>
                  </a:moveTo>
                  <a:cubicBezTo>
                    <a:pt x="232" y="112"/>
                    <a:pt x="464" y="0"/>
                    <a:pt x="576" y="32"/>
                  </a:cubicBezTo>
                  <a:cubicBezTo>
                    <a:pt x="688" y="64"/>
                    <a:pt x="656" y="352"/>
                    <a:pt x="672" y="416"/>
                  </a:cubicBezTo>
                </a:path>
              </a:pathLst>
            </a:custGeom>
            <a:noFill/>
            <a:ln w="38100" cmpd="sng">
              <a:solidFill>
                <a:srgbClr val="FF3300"/>
              </a:solidFill>
              <a:round/>
              <a:headEnd/>
              <a:tailEnd/>
            </a:ln>
            <a:effectLst/>
          </p:spPr>
          <p:txBody>
            <a:bodyPr/>
            <a:lstStyle/>
            <a:p>
              <a:endParaRPr lang="en-US"/>
            </a:p>
          </p:txBody>
        </p:sp>
        <p:sp>
          <p:nvSpPr>
            <p:cNvPr id="4167" name="Text Box 71"/>
            <p:cNvSpPr txBox="1">
              <a:spLocks noChangeArrowheads="1"/>
            </p:cNvSpPr>
            <p:nvPr/>
          </p:nvSpPr>
          <p:spPr bwMode="auto">
            <a:xfrm>
              <a:off x="1440" y="432"/>
              <a:ext cx="432" cy="231"/>
            </a:xfrm>
            <a:prstGeom prst="rect">
              <a:avLst/>
            </a:prstGeom>
            <a:noFill/>
            <a:ln w="9525">
              <a:noFill/>
              <a:miter lim="800000"/>
              <a:headEnd/>
              <a:tailEnd/>
            </a:ln>
            <a:effectLst/>
          </p:spPr>
          <p:txBody>
            <a:bodyPr>
              <a:spAutoFit/>
            </a:bodyPr>
            <a:lstStyle/>
            <a:p>
              <a:pPr algn="ctr">
                <a:spcBef>
                  <a:spcPct val="50000"/>
                </a:spcBef>
              </a:pPr>
              <a:r>
                <a:rPr lang="en-US"/>
                <a:t>2</a:t>
              </a:r>
            </a:p>
          </p:txBody>
        </p:sp>
      </p:grpSp>
      <p:grpSp>
        <p:nvGrpSpPr>
          <p:cNvPr id="6" name="Group 75"/>
          <p:cNvGrpSpPr>
            <a:grpSpLocks/>
          </p:cNvGrpSpPr>
          <p:nvPr/>
        </p:nvGrpSpPr>
        <p:grpSpPr bwMode="auto">
          <a:xfrm>
            <a:off x="4965700" y="914400"/>
            <a:ext cx="1092200" cy="863600"/>
            <a:chOff x="2112" y="576"/>
            <a:chExt cx="688" cy="544"/>
          </a:xfrm>
        </p:grpSpPr>
        <p:sp>
          <p:nvSpPr>
            <p:cNvPr id="4165" name="Freeform 69"/>
            <p:cNvSpPr>
              <a:spLocks/>
            </p:cNvSpPr>
            <p:nvPr/>
          </p:nvSpPr>
          <p:spPr bwMode="auto">
            <a:xfrm>
              <a:off x="2112" y="704"/>
              <a:ext cx="688" cy="416"/>
            </a:xfrm>
            <a:custGeom>
              <a:avLst/>
              <a:gdLst/>
              <a:ahLst/>
              <a:cxnLst>
                <a:cxn ang="0">
                  <a:pos x="0" y="224"/>
                </a:cxn>
                <a:cxn ang="0">
                  <a:pos x="576" y="32"/>
                </a:cxn>
                <a:cxn ang="0">
                  <a:pos x="672" y="416"/>
                </a:cxn>
              </a:cxnLst>
              <a:rect l="0" t="0" r="r" b="b"/>
              <a:pathLst>
                <a:path w="688" h="416">
                  <a:moveTo>
                    <a:pt x="0" y="224"/>
                  </a:moveTo>
                  <a:cubicBezTo>
                    <a:pt x="232" y="112"/>
                    <a:pt x="464" y="0"/>
                    <a:pt x="576" y="32"/>
                  </a:cubicBezTo>
                  <a:cubicBezTo>
                    <a:pt x="688" y="64"/>
                    <a:pt x="656" y="352"/>
                    <a:pt x="672" y="416"/>
                  </a:cubicBezTo>
                </a:path>
              </a:pathLst>
            </a:custGeom>
            <a:noFill/>
            <a:ln w="38100" cmpd="sng">
              <a:solidFill>
                <a:srgbClr val="FF3300"/>
              </a:solidFill>
              <a:round/>
              <a:headEnd/>
              <a:tailEnd/>
            </a:ln>
            <a:effectLst/>
          </p:spPr>
          <p:txBody>
            <a:bodyPr/>
            <a:lstStyle/>
            <a:p>
              <a:endParaRPr lang="en-US"/>
            </a:p>
          </p:txBody>
        </p:sp>
        <p:sp>
          <p:nvSpPr>
            <p:cNvPr id="4168" name="Text Box 72"/>
            <p:cNvSpPr txBox="1">
              <a:spLocks noChangeArrowheads="1"/>
            </p:cNvSpPr>
            <p:nvPr/>
          </p:nvSpPr>
          <p:spPr bwMode="auto">
            <a:xfrm>
              <a:off x="2160" y="576"/>
              <a:ext cx="432" cy="231"/>
            </a:xfrm>
            <a:prstGeom prst="rect">
              <a:avLst/>
            </a:prstGeom>
            <a:noFill/>
            <a:ln w="9525">
              <a:noFill/>
              <a:miter lim="800000"/>
              <a:headEnd/>
              <a:tailEnd/>
            </a:ln>
            <a:effectLst/>
          </p:spPr>
          <p:txBody>
            <a:bodyPr>
              <a:spAutoFit/>
            </a:bodyPr>
            <a:lstStyle/>
            <a:p>
              <a:pPr algn="ctr">
                <a:spcBef>
                  <a:spcPct val="50000"/>
                </a:spcBef>
              </a:pPr>
              <a:r>
                <a:rPr lang="en-US"/>
                <a:t>3</a:t>
              </a:r>
            </a:p>
          </p:txBody>
        </p:sp>
      </p:grpSp>
      <p:sp>
        <p:nvSpPr>
          <p:cNvPr id="4172" name="Text Box 76"/>
          <p:cNvSpPr txBox="1">
            <a:spLocks noChangeArrowheads="1"/>
          </p:cNvSpPr>
          <p:nvPr/>
        </p:nvSpPr>
        <p:spPr bwMode="auto">
          <a:xfrm>
            <a:off x="7010400" y="5348288"/>
            <a:ext cx="3352800" cy="366712"/>
          </a:xfrm>
          <a:prstGeom prst="rect">
            <a:avLst/>
          </a:prstGeom>
          <a:noFill/>
          <a:ln w="9525">
            <a:noFill/>
            <a:miter lim="800000"/>
            <a:headEnd/>
            <a:tailEnd/>
          </a:ln>
          <a:effectLst/>
        </p:spPr>
        <p:txBody>
          <a:bodyPr>
            <a:spAutoFit/>
          </a:bodyPr>
          <a:lstStyle/>
          <a:p>
            <a:pPr algn="ctr">
              <a:spcBef>
                <a:spcPct val="50000"/>
              </a:spcBef>
            </a:pPr>
            <a:r>
              <a:rPr lang="en-US">
                <a:latin typeface="Times New Roman" pitchFamily="18" charset="0"/>
              </a:rPr>
              <a:t>How many jumps does it take?</a:t>
            </a:r>
          </a:p>
        </p:txBody>
      </p:sp>
      <p:grpSp>
        <p:nvGrpSpPr>
          <p:cNvPr id="7" name="Group 80"/>
          <p:cNvGrpSpPr>
            <a:grpSpLocks/>
          </p:cNvGrpSpPr>
          <p:nvPr/>
        </p:nvGrpSpPr>
        <p:grpSpPr bwMode="auto">
          <a:xfrm>
            <a:off x="7086600" y="4660901"/>
            <a:ext cx="1524000" cy="506413"/>
            <a:chOff x="3504" y="3032"/>
            <a:chExt cx="960" cy="319"/>
          </a:xfrm>
        </p:grpSpPr>
        <p:sp>
          <p:nvSpPr>
            <p:cNvPr id="4160" name="Text Box 64"/>
            <p:cNvSpPr txBox="1">
              <a:spLocks noChangeArrowheads="1"/>
            </p:cNvSpPr>
            <p:nvPr/>
          </p:nvSpPr>
          <p:spPr bwMode="auto">
            <a:xfrm>
              <a:off x="3504" y="3120"/>
              <a:ext cx="960" cy="231"/>
            </a:xfrm>
            <a:prstGeom prst="rect">
              <a:avLst/>
            </a:prstGeom>
            <a:noFill/>
            <a:ln w="9525">
              <a:noFill/>
              <a:miter lim="800000"/>
              <a:headEnd/>
              <a:tailEnd/>
            </a:ln>
            <a:effectLst/>
          </p:spPr>
          <p:txBody>
            <a:bodyPr>
              <a:spAutoFit/>
            </a:bodyPr>
            <a:lstStyle/>
            <a:p>
              <a:pPr algn="ctr">
                <a:spcBef>
                  <a:spcPct val="50000"/>
                </a:spcBef>
              </a:pPr>
              <a:r>
                <a:rPr lang="en-US">
                  <a:latin typeface="Times New Roman" pitchFamily="18" charset="0"/>
                </a:rPr>
                <a:t>Starting Point</a:t>
              </a:r>
            </a:p>
          </p:txBody>
        </p:sp>
        <p:sp>
          <p:nvSpPr>
            <p:cNvPr id="4173" name="Line 77"/>
            <p:cNvSpPr>
              <a:spLocks noChangeShapeType="1"/>
            </p:cNvSpPr>
            <p:nvPr/>
          </p:nvSpPr>
          <p:spPr bwMode="auto">
            <a:xfrm flipV="1">
              <a:off x="3992" y="3032"/>
              <a:ext cx="0" cy="144"/>
            </a:xfrm>
            <a:prstGeom prst="line">
              <a:avLst/>
            </a:prstGeom>
            <a:noFill/>
            <a:ln w="38100">
              <a:solidFill>
                <a:schemeClr val="tx1"/>
              </a:solidFill>
              <a:round/>
              <a:headEnd/>
              <a:tailEnd type="triangle" w="med" len="med"/>
            </a:ln>
            <a:effectLst/>
          </p:spPr>
          <p:txBody>
            <a:bodyPr/>
            <a:lstStyle/>
            <a:p>
              <a:endParaRPr lang="en-US"/>
            </a:p>
          </p:txBody>
        </p:sp>
      </p:grpSp>
      <p:grpSp>
        <p:nvGrpSpPr>
          <p:cNvPr id="8" name="Group 81"/>
          <p:cNvGrpSpPr>
            <a:grpSpLocks/>
          </p:cNvGrpSpPr>
          <p:nvPr/>
        </p:nvGrpSpPr>
        <p:grpSpPr bwMode="auto">
          <a:xfrm>
            <a:off x="8686800" y="4648201"/>
            <a:ext cx="1524000" cy="519113"/>
            <a:chOff x="4512" y="3024"/>
            <a:chExt cx="960" cy="327"/>
          </a:xfrm>
        </p:grpSpPr>
        <p:sp>
          <p:nvSpPr>
            <p:cNvPr id="4174" name="Line 78"/>
            <p:cNvSpPr>
              <a:spLocks noChangeShapeType="1"/>
            </p:cNvSpPr>
            <p:nvPr/>
          </p:nvSpPr>
          <p:spPr bwMode="auto">
            <a:xfrm flipV="1">
              <a:off x="4992" y="3024"/>
              <a:ext cx="0" cy="144"/>
            </a:xfrm>
            <a:prstGeom prst="line">
              <a:avLst/>
            </a:prstGeom>
            <a:noFill/>
            <a:ln w="38100">
              <a:solidFill>
                <a:schemeClr val="tx1"/>
              </a:solidFill>
              <a:round/>
              <a:headEnd/>
              <a:tailEnd type="triangle" w="med" len="med"/>
            </a:ln>
            <a:effectLst/>
          </p:spPr>
          <p:txBody>
            <a:bodyPr/>
            <a:lstStyle/>
            <a:p>
              <a:endParaRPr lang="en-US"/>
            </a:p>
          </p:txBody>
        </p:sp>
        <p:sp>
          <p:nvSpPr>
            <p:cNvPr id="4175" name="Text Box 79"/>
            <p:cNvSpPr txBox="1">
              <a:spLocks noChangeArrowheads="1"/>
            </p:cNvSpPr>
            <p:nvPr/>
          </p:nvSpPr>
          <p:spPr bwMode="auto">
            <a:xfrm>
              <a:off x="4512" y="3120"/>
              <a:ext cx="960" cy="231"/>
            </a:xfrm>
            <a:prstGeom prst="rect">
              <a:avLst/>
            </a:prstGeom>
            <a:noFill/>
            <a:ln w="9525">
              <a:noFill/>
              <a:miter lim="800000"/>
              <a:headEnd/>
              <a:tailEnd/>
            </a:ln>
            <a:effectLst/>
          </p:spPr>
          <p:txBody>
            <a:bodyPr>
              <a:spAutoFit/>
            </a:bodyPr>
            <a:lstStyle/>
            <a:p>
              <a:pPr algn="ctr">
                <a:spcBef>
                  <a:spcPct val="50000"/>
                </a:spcBef>
              </a:pPr>
              <a:r>
                <a:rPr lang="en-US">
                  <a:latin typeface="Times New Roman" pitchFamily="18" charset="0"/>
                </a:rPr>
                <a:t>Ending Point</a:t>
              </a:r>
            </a:p>
          </p:txBody>
        </p:sp>
      </p:grpSp>
      <p:sp>
        <p:nvSpPr>
          <p:cNvPr id="4179" name="Text Box 83"/>
          <p:cNvSpPr txBox="1">
            <a:spLocks noChangeArrowheads="1"/>
          </p:cNvSpPr>
          <p:nvPr/>
        </p:nvSpPr>
        <p:spPr bwMode="auto">
          <a:xfrm>
            <a:off x="6934200" y="6007100"/>
            <a:ext cx="495300" cy="579438"/>
          </a:xfrm>
          <a:prstGeom prst="rect">
            <a:avLst/>
          </a:prstGeom>
          <a:noFill/>
          <a:ln w="9525">
            <a:noFill/>
            <a:miter lim="800000"/>
            <a:headEnd/>
            <a:tailEnd/>
          </a:ln>
          <a:effectLst/>
        </p:spPr>
        <p:txBody>
          <a:bodyPr>
            <a:spAutoFit/>
          </a:bodyPr>
          <a:lstStyle/>
          <a:p>
            <a:pPr algn="ctr">
              <a:spcBef>
                <a:spcPct val="50000"/>
              </a:spcBef>
            </a:pPr>
            <a:r>
              <a:rPr lang="en-US" sz="3200">
                <a:latin typeface="Times New Roman" pitchFamily="18" charset="0"/>
              </a:rPr>
              <a:t>4.</a:t>
            </a:r>
          </a:p>
        </p:txBody>
      </p:sp>
      <p:grpSp>
        <p:nvGrpSpPr>
          <p:cNvPr id="9" name="Group 104"/>
          <p:cNvGrpSpPr>
            <a:grpSpLocks/>
          </p:cNvGrpSpPr>
          <p:nvPr/>
        </p:nvGrpSpPr>
        <p:grpSpPr bwMode="auto">
          <a:xfrm>
            <a:off x="7023100" y="5969001"/>
            <a:ext cx="889000" cy="887413"/>
            <a:chOff x="3464" y="3624"/>
            <a:chExt cx="560" cy="559"/>
          </a:xfrm>
        </p:grpSpPr>
        <p:grpSp>
          <p:nvGrpSpPr>
            <p:cNvPr id="10" name="Group 89"/>
            <p:cNvGrpSpPr>
              <a:grpSpLocks/>
            </p:cNvGrpSpPr>
            <p:nvPr/>
          </p:nvGrpSpPr>
          <p:grpSpPr bwMode="auto">
            <a:xfrm>
              <a:off x="3464" y="3907"/>
              <a:ext cx="432" cy="276"/>
              <a:chOff x="3752" y="3939"/>
              <a:chExt cx="364" cy="276"/>
            </a:xfrm>
          </p:grpSpPr>
          <p:sp>
            <p:nvSpPr>
              <p:cNvPr id="4181" name="Freeform 85"/>
              <p:cNvSpPr>
                <a:spLocks/>
              </p:cNvSpPr>
              <p:nvPr/>
            </p:nvSpPr>
            <p:spPr bwMode="auto">
              <a:xfrm rot="1472264" flipV="1">
                <a:off x="3924" y="3939"/>
                <a:ext cx="192" cy="208"/>
              </a:xfrm>
              <a:custGeom>
                <a:avLst/>
                <a:gdLst/>
                <a:ahLst/>
                <a:cxnLst>
                  <a:cxn ang="0">
                    <a:pos x="0" y="224"/>
                  </a:cxn>
                  <a:cxn ang="0">
                    <a:pos x="576" y="32"/>
                  </a:cxn>
                  <a:cxn ang="0">
                    <a:pos x="672" y="416"/>
                  </a:cxn>
                </a:cxnLst>
                <a:rect l="0" t="0" r="r" b="b"/>
                <a:pathLst>
                  <a:path w="688" h="416">
                    <a:moveTo>
                      <a:pt x="0" y="224"/>
                    </a:moveTo>
                    <a:cubicBezTo>
                      <a:pt x="232" y="112"/>
                      <a:pt x="464" y="0"/>
                      <a:pt x="576" y="32"/>
                    </a:cubicBezTo>
                    <a:cubicBezTo>
                      <a:pt x="688" y="64"/>
                      <a:pt x="656" y="352"/>
                      <a:pt x="672" y="416"/>
                    </a:cubicBezTo>
                  </a:path>
                </a:pathLst>
              </a:custGeom>
              <a:noFill/>
              <a:ln w="38100" cmpd="sng">
                <a:solidFill>
                  <a:srgbClr val="FF3300"/>
                </a:solidFill>
                <a:round/>
                <a:headEnd/>
                <a:tailEnd/>
              </a:ln>
              <a:effectLst/>
            </p:spPr>
            <p:txBody>
              <a:bodyPr/>
              <a:lstStyle/>
              <a:p>
                <a:endParaRPr lang="en-US"/>
              </a:p>
            </p:txBody>
          </p:sp>
          <p:sp>
            <p:nvSpPr>
              <p:cNvPr id="4182" name="Text Box 86"/>
              <p:cNvSpPr txBox="1">
                <a:spLocks noChangeArrowheads="1"/>
              </p:cNvSpPr>
              <p:nvPr/>
            </p:nvSpPr>
            <p:spPr bwMode="auto">
              <a:xfrm>
                <a:off x="3752" y="3984"/>
                <a:ext cx="288" cy="231"/>
              </a:xfrm>
              <a:prstGeom prst="rect">
                <a:avLst/>
              </a:prstGeom>
              <a:noFill/>
              <a:ln w="9525">
                <a:noFill/>
                <a:miter lim="800000"/>
                <a:headEnd/>
                <a:tailEnd/>
              </a:ln>
              <a:effectLst/>
            </p:spPr>
            <p:txBody>
              <a:bodyPr>
                <a:spAutoFit/>
              </a:bodyPr>
              <a:lstStyle/>
              <a:p>
                <a:pPr algn="ctr">
                  <a:spcBef>
                    <a:spcPct val="50000"/>
                  </a:spcBef>
                </a:pPr>
                <a:r>
                  <a:rPr lang="en-US"/>
                  <a:t>1</a:t>
                </a:r>
              </a:p>
            </p:txBody>
          </p:sp>
        </p:grpSp>
        <p:sp>
          <p:nvSpPr>
            <p:cNvPr id="4196" name="Text Box 100"/>
            <p:cNvSpPr txBox="1">
              <a:spLocks noChangeArrowheads="1"/>
            </p:cNvSpPr>
            <p:nvPr/>
          </p:nvSpPr>
          <p:spPr bwMode="auto">
            <a:xfrm>
              <a:off x="3688" y="3624"/>
              <a:ext cx="336" cy="365"/>
            </a:xfrm>
            <a:prstGeom prst="rect">
              <a:avLst/>
            </a:prstGeom>
            <a:noFill/>
            <a:ln w="9525">
              <a:noFill/>
              <a:miter lim="800000"/>
              <a:headEnd/>
              <a:tailEnd/>
            </a:ln>
            <a:effectLst/>
          </p:spPr>
          <p:txBody>
            <a:bodyPr>
              <a:spAutoFit/>
            </a:bodyPr>
            <a:lstStyle/>
            <a:p>
              <a:pPr algn="ctr">
                <a:spcBef>
                  <a:spcPct val="50000"/>
                </a:spcBef>
              </a:pPr>
              <a:r>
                <a:rPr lang="en-US">
                  <a:latin typeface="Times New Roman" pitchFamily="18" charset="0"/>
                </a:rPr>
                <a:t>__</a:t>
              </a:r>
              <a:r>
                <a:rPr lang="en-US" sz="3200">
                  <a:latin typeface="Times New Roman" pitchFamily="18" charset="0"/>
                </a:rPr>
                <a:t>.</a:t>
              </a:r>
            </a:p>
          </p:txBody>
        </p:sp>
      </p:grpSp>
      <p:grpSp>
        <p:nvGrpSpPr>
          <p:cNvPr id="11" name="Group 105"/>
          <p:cNvGrpSpPr>
            <a:grpSpLocks/>
          </p:cNvGrpSpPr>
          <p:nvPr/>
        </p:nvGrpSpPr>
        <p:grpSpPr bwMode="auto">
          <a:xfrm>
            <a:off x="7562850" y="5969000"/>
            <a:ext cx="819150" cy="882650"/>
            <a:chOff x="3804" y="3624"/>
            <a:chExt cx="516" cy="556"/>
          </a:xfrm>
        </p:grpSpPr>
        <p:grpSp>
          <p:nvGrpSpPr>
            <p:cNvPr id="12" name="Group 91"/>
            <p:cNvGrpSpPr>
              <a:grpSpLocks/>
            </p:cNvGrpSpPr>
            <p:nvPr/>
          </p:nvGrpSpPr>
          <p:grpSpPr bwMode="auto">
            <a:xfrm>
              <a:off x="3804" y="3904"/>
              <a:ext cx="364" cy="276"/>
              <a:chOff x="4532" y="3936"/>
              <a:chExt cx="364" cy="276"/>
            </a:xfrm>
          </p:grpSpPr>
          <p:sp>
            <p:nvSpPr>
              <p:cNvPr id="4183" name="Freeform 87"/>
              <p:cNvSpPr>
                <a:spLocks/>
              </p:cNvSpPr>
              <p:nvPr/>
            </p:nvSpPr>
            <p:spPr bwMode="auto">
              <a:xfrm rot="1472264" flipV="1">
                <a:off x="4704" y="3936"/>
                <a:ext cx="192" cy="208"/>
              </a:xfrm>
              <a:custGeom>
                <a:avLst/>
                <a:gdLst/>
                <a:ahLst/>
                <a:cxnLst>
                  <a:cxn ang="0">
                    <a:pos x="0" y="224"/>
                  </a:cxn>
                  <a:cxn ang="0">
                    <a:pos x="576" y="32"/>
                  </a:cxn>
                  <a:cxn ang="0">
                    <a:pos x="672" y="416"/>
                  </a:cxn>
                </a:cxnLst>
                <a:rect l="0" t="0" r="r" b="b"/>
                <a:pathLst>
                  <a:path w="688" h="416">
                    <a:moveTo>
                      <a:pt x="0" y="224"/>
                    </a:moveTo>
                    <a:cubicBezTo>
                      <a:pt x="232" y="112"/>
                      <a:pt x="464" y="0"/>
                      <a:pt x="576" y="32"/>
                    </a:cubicBezTo>
                    <a:cubicBezTo>
                      <a:pt x="688" y="64"/>
                      <a:pt x="656" y="352"/>
                      <a:pt x="672" y="416"/>
                    </a:cubicBezTo>
                  </a:path>
                </a:pathLst>
              </a:custGeom>
              <a:noFill/>
              <a:ln w="38100" cmpd="sng">
                <a:solidFill>
                  <a:srgbClr val="FF3300"/>
                </a:solidFill>
                <a:round/>
                <a:headEnd/>
                <a:tailEnd/>
              </a:ln>
              <a:effectLst/>
            </p:spPr>
            <p:txBody>
              <a:bodyPr/>
              <a:lstStyle/>
              <a:p>
                <a:endParaRPr lang="en-US"/>
              </a:p>
            </p:txBody>
          </p:sp>
          <p:sp>
            <p:nvSpPr>
              <p:cNvPr id="4184" name="Text Box 88"/>
              <p:cNvSpPr txBox="1">
                <a:spLocks noChangeArrowheads="1"/>
              </p:cNvSpPr>
              <p:nvPr/>
            </p:nvSpPr>
            <p:spPr bwMode="auto">
              <a:xfrm>
                <a:off x="4532" y="3981"/>
                <a:ext cx="288" cy="231"/>
              </a:xfrm>
              <a:prstGeom prst="rect">
                <a:avLst/>
              </a:prstGeom>
              <a:noFill/>
              <a:ln w="9525">
                <a:noFill/>
                <a:miter lim="800000"/>
                <a:headEnd/>
                <a:tailEnd/>
              </a:ln>
              <a:effectLst/>
            </p:spPr>
            <p:txBody>
              <a:bodyPr>
                <a:spAutoFit/>
              </a:bodyPr>
              <a:lstStyle/>
              <a:p>
                <a:pPr algn="ctr">
                  <a:spcBef>
                    <a:spcPct val="50000"/>
                  </a:spcBef>
                </a:pPr>
                <a:r>
                  <a:rPr lang="en-US"/>
                  <a:t>2</a:t>
                </a:r>
              </a:p>
            </p:txBody>
          </p:sp>
        </p:grpSp>
        <p:sp>
          <p:nvSpPr>
            <p:cNvPr id="4197" name="Text Box 101"/>
            <p:cNvSpPr txBox="1">
              <a:spLocks noChangeArrowheads="1"/>
            </p:cNvSpPr>
            <p:nvPr/>
          </p:nvSpPr>
          <p:spPr bwMode="auto">
            <a:xfrm>
              <a:off x="3984" y="3624"/>
              <a:ext cx="336" cy="365"/>
            </a:xfrm>
            <a:prstGeom prst="rect">
              <a:avLst/>
            </a:prstGeom>
            <a:noFill/>
            <a:ln w="9525">
              <a:noFill/>
              <a:miter lim="800000"/>
              <a:headEnd/>
              <a:tailEnd/>
            </a:ln>
            <a:effectLst/>
          </p:spPr>
          <p:txBody>
            <a:bodyPr>
              <a:spAutoFit/>
            </a:bodyPr>
            <a:lstStyle/>
            <a:p>
              <a:pPr algn="ctr">
                <a:spcBef>
                  <a:spcPct val="50000"/>
                </a:spcBef>
              </a:pPr>
              <a:r>
                <a:rPr lang="en-US">
                  <a:latin typeface="Times New Roman" pitchFamily="18" charset="0"/>
                </a:rPr>
                <a:t>__</a:t>
              </a:r>
              <a:r>
                <a:rPr lang="en-US" sz="3200">
                  <a:latin typeface="Times New Roman" pitchFamily="18" charset="0"/>
                </a:rPr>
                <a:t>.</a:t>
              </a:r>
            </a:p>
          </p:txBody>
        </p:sp>
      </p:grpSp>
      <p:grpSp>
        <p:nvGrpSpPr>
          <p:cNvPr id="13" name="Group 106"/>
          <p:cNvGrpSpPr>
            <a:grpSpLocks/>
          </p:cNvGrpSpPr>
          <p:nvPr/>
        </p:nvGrpSpPr>
        <p:grpSpPr bwMode="auto">
          <a:xfrm>
            <a:off x="7937500" y="5969000"/>
            <a:ext cx="889000" cy="889000"/>
            <a:chOff x="4040" y="3624"/>
            <a:chExt cx="560" cy="560"/>
          </a:xfrm>
        </p:grpSpPr>
        <p:grpSp>
          <p:nvGrpSpPr>
            <p:cNvPr id="14" name="Group 92"/>
            <p:cNvGrpSpPr>
              <a:grpSpLocks/>
            </p:cNvGrpSpPr>
            <p:nvPr/>
          </p:nvGrpSpPr>
          <p:grpSpPr bwMode="auto">
            <a:xfrm>
              <a:off x="4040" y="3908"/>
              <a:ext cx="432" cy="276"/>
              <a:chOff x="4532" y="3936"/>
              <a:chExt cx="364" cy="276"/>
            </a:xfrm>
          </p:grpSpPr>
          <p:sp>
            <p:nvSpPr>
              <p:cNvPr id="4189" name="Freeform 93"/>
              <p:cNvSpPr>
                <a:spLocks/>
              </p:cNvSpPr>
              <p:nvPr/>
            </p:nvSpPr>
            <p:spPr bwMode="auto">
              <a:xfrm rot="1472264" flipV="1">
                <a:off x="4704" y="3936"/>
                <a:ext cx="192" cy="208"/>
              </a:xfrm>
              <a:custGeom>
                <a:avLst/>
                <a:gdLst/>
                <a:ahLst/>
                <a:cxnLst>
                  <a:cxn ang="0">
                    <a:pos x="0" y="224"/>
                  </a:cxn>
                  <a:cxn ang="0">
                    <a:pos x="576" y="32"/>
                  </a:cxn>
                  <a:cxn ang="0">
                    <a:pos x="672" y="416"/>
                  </a:cxn>
                </a:cxnLst>
                <a:rect l="0" t="0" r="r" b="b"/>
                <a:pathLst>
                  <a:path w="688" h="416">
                    <a:moveTo>
                      <a:pt x="0" y="224"/>
                    </a:moveTo>
                    <a:cubicBezTo>
                      <a:pt x="232" y="112"/>
                      <a:pt x="464" y="0"/>
                      <a:pt x="576" y="32"/>
                    </a:cubicBezTo>
                    <a:cubicBezTo>
                      <a:pt x="688" y="64"/>
                      <a:pt x="656" y="352"/>
                      <a:pt x="672" y="416"/>
                    </a:cubicBezTo>
                  </a:path>
                </a:pathLst>
              </a:custGeom>
              <a:noFill/>
              <a:ln w="38100" cmpd="sng">
                <a:solidFill>
                  <a:srgbClr val="FF3300"/>
                </a:solidFill>
                <a:round/>
                <a:headEnd/>
                <a:tailEnd/>
              </a:ln>
              <a:effectLst/>
            </p:spPr>
            <p:txBody>
              <a:bodyPr/>
              <a:lstStyle/>
              <a:p>
                <a:endParaRPr lang="en-US"/>
              </a:p>
            </p:txBody>
          </p:sp>
          <p:sp>
            <p:nvSpPr>
              <p:cNvPr id="4190" name="Text Box 94"/>
              <p:cNvSpPr txBox="1">
                <a:spLocks noChangeArrowheads="1"/>
              </p:cNvSpPr>
              <p:nvPr/>
            </p:nvSpPr>
            <p:spPr bwMode="auto">
              <a:xfrm>
                <a:off x="4532" y="3981"/>
                <a:ext cx="288" cy="231"/>
              </a:xfrm>
              <a:prstGeom prst="rect">
                <a:avLst/>
              </a:prstGeom>
              <a:noFill/>
              <a:ln w="9525">
                <a:noFill/>
                <a:miter lim="800000"/>
                <a:headEnd/>
                <a:tailEnd/>
              </a:ln>
              <a:effectLst/>
            </p:spPr>
            <p:txBody>
              <a:bodyPr>
                <a:spAutoFit/>
              </a:bodyPr>
              <a:lstStyle/>
              <a:p>
                <a:pPr algn="ctr">
                  <a:spcBef>
                    <a:spcPct val="50000"/>
                  </a:spcBef>
                </a:pPr>
                <a:r>
                  <a:rPr lang="en-US"/>
                  <a:t>3</a:t>
                </a:r>
              </a:p>
            </p:txBody>
          </p:sp>
        </p:grpSp>
        <p:sp>
          <p:nvSpPr>
            <p:cNvPr id="4198" name="Text Box 102"/>
            <p:cNvSpPr txBox="1">
              <a:spLocks noChangeArrowheads="1"/>
            </p:cNvSpPr>
            <p:nvPr/>
          </p:nvSpPr>
          <p:spPr bwMode="auto">
            <a:xfrm>
              <a:off x="4264" y="3624"/>
              <a:ext cx="336" cy="365"/>
            </a:xfrm>
            <a:prstGeom prst="rect">
              <a:avLst/>
            </a:prstGeom>
            <a:noFill/>
            <a:ln w="9525">
              <a:noFill/>
              <a:miter lim="800000"/>
              <a:headEnd/>
              <a:tailEnd/>
            </a:ln>
            <a:effectLst/>
          </p:spPr>
          <p:txBody>
            <a:bodyPr>
              <a:spAutoFit/>
            </a:bodyPr>
            <a:lstStyle/>
            <a:p>
              <a:pPr algn="ctr">
                <a:spcBef>
                  <a:spcPct val="50000"/>
                </a:spcBef>
              </a:pPr>
              <a:r>
                <a:rPr lang="en-US">
                  <a:latin typeface="Times New Roman" pitchFamily="18" charset="0"/>
                </a:rPr>
                <a:t>__</a:t>
              </a:r>
              <a:r>
                <a:rPr lang="en-US" sz="3200">
                  <a:latin typeface="Times New Roman" pitchFamily="18" charset="0"/>
                </a:rPr>
                <a:t>.</a:t>
              </a:r>
            </a:p>
          </p:txBody>
        </p:sp>
      </p:grpSp>
      <p:sp>
        <p:nvSpPr>
          <p:cNvPr id="4199" name="Text Box 103"/>
          <p:cNvSpPr txBox="1">
            <a:spLocks noChangeArrowheads="1"/>
          </p:cNvSpPr>
          <p:nvPr/>
        </p:nvSpPr>
        <p:spPr bwMode="auto">
          <a:xfrm>
            <a:off x="8610600" y="6007100"/>
            <a:ext cx="2057400" cy="579438"/>
          </a:xfrm>
          <a:prstGeom prst="rect">
            <a:avLst/>
          </a:prstGeom>
          <a:noFill/>
          <a:ln w="9525">
            <a:noFill/>
            <a:miter lim="800000"/>
            <a:headEnd/>
            <a:tailEnd/>
          </a:ln>
          <a:effectLst/>
        </p:spPr>
        <p:txBody>
          <a:bodyPr>
            <a:spAutoFit/>
          </a:bodyPr>
          <a:lstStyle/>
          <a:p>
            <a:pPr algn="ctr">
              <a:spcBef>
                <a:spcPct val="50000"/>
              </a:spcBef>
            </a:pPr>
            <a:r>
              <a:rPr lang="en-US" sz="3200">
                <a:latin typeface="Times New Roman" pitchFamily="18" charset="0"/>
              </a:rPr>
              <a:t>= 4000 m</a:t>
            </a:r>
          </a:p>
        </p:txBody>
      </p:sp>
    </p:spTree>
    <p:extLst>
      <p:ext uri="{BB962C8B-B14F-4D97-AF65-F5344CB8AC3E}">
        <p14:creationId xmlns:p14="http://schemas.microsoft.com/office/powerpoint/2010/main" val="27215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7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7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3" grpId="0"/>
      <p:bldP spid="4144" grpId="0"/>
      <p:bldP spid="4145" grpId="0"/>
      <p:bldP spid="4146" grpId="0"/>
      <p:bldP spid="4147" grpId="0"/>
      <p:bldP spid="4148" grpId="0"/>
      <p:bldP spid="4159" grpId="0" animBg="1"/>
      <p:bldP spid="4172" grpId="0"/>
      <p:bldP spid="4179" grpId="0"/>
      <p:bldP spid="419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Text Box 10"/>
          <p:cNvSpPr txBox="1">
            <a:spLocks noChangeArrowheads="1"/>
          </p:cNvSpPr>
          <p:nvPr/>
        </p:nvSpPr>
        <p:spPr bwMode="auto">
          <a:xfrm>
            <a:off x="1905000" y="3505201"/>
            <a:ext cx="5257800" cy="366713"/>
          </a:xfrm>
          <a:prstGeom prst="rect">
            <a:avLst/>
          </a:prstGeom>
          <a:noFill/>
          <a:ln w="9525">
            <a:noFill/>
            <a:miter lim="800000"/>
            <a:headEnd/>
            <a:tailEnd/>
          </a:ln>
          <a:effectLst/>
        </p:spPr>
        <p:txBody>
          <a:bodyPr>
            <a:spAutoFit/>
          </a:bodyPr>
          <a:lstStyle/>
          <a:p>
            <a:pPr>
              <a:spcBef>
                <a:spcPct val="50000"/>
              </a:spcBef>
            </a:pPr>
            <a:r>
              <a:rPr lang="en-US" b="1">
                <a:latin typeface="Times New Roman" pitchFamily="18" charset="0"/>
              </a:rPr>
              <a:t>Try these conversions using the ladder method.</a:t>
            </a:r>
          </a:p>
        </p:txBody>
      </p:sp>
      <p:sp>
        <p:nvSpPr>
          <p:cNvPr id="8203" name="Text Box 11"/>
          <p:cNvSpPr txBox="1">
            <a:spLocks noChangeArrowheads="1"/>
          </p:cNvSpPr>
          <p:nvPr/>
        </p:nvSpPr>
        <p:spPr bwMode="auto">
          <a:xfrm>
            <a:off x="2057400" y="3987800"/>
            <a:ext cx="8077200" cy="915988"/>
          </a:xfrm>
          <a:prstGeom prst="rect">
            <a:avLst/>
          </a:prstGeom>
          <a:noFill/>
          <a:ln w="9525">
            <a:noFill/>
            <a:miter lim="800000"/>
            <a:headEnd/>
            <a:tailEnd/>
          </a:ln>
          <a:effectLst/>
        </p:spPr>
        <p:txBody>
          <a:bodyPr>
            <a:spAutoFit/>
          </a:bodyPr>
          <a:lstStyle/>
          <a:p>
            <a:r>
              <a:rPr lang="en-US" dirty="0">
                <a:latin typeface="Times New Roman" pitchFamily="18" charset="0"/>
              </a:rPr>
              <a:t>1000 mg = _______ g 	</a:t>
            </a:r>
            <a:r>
              <a:rPr lang="en-US" dirty="0" smtClean="0">
                <a:latin typeface="Times New Roman" pitchFamily="18" charset="0"/>
              </a:rPr>
              <a:t>1 </a:t>
            </a:r>
            <a:r>
              <a:rPr lang="en-US" dirty="0" err="1" smtClean="0">
                <a:latin typeface="Times New Roman" pitchFamily="18" charset="0"/>
              </a:rPr>
              <a:t>dL</a:t>
            </a:r>
            <a:r>
              <a:rPr lang="en-US" dirty="0" smtClean="0">
                <a:latin typeface="Times New Roman" pitchFamily="18" charset="0"/>
              </a:rPr>
              <a:t> </a:t>
            </a:r>
            <a:r>
              <a:rPr lang="en-US" dirty="0">
                <a:latin typeface="Times New Roman" pitchFamily="18" charset="0"/>
              </a:rPr>
              <a:t>= _______ mL	</a:t>
            </a:r>
            <a:r>
              <a:rPr lang="en-US" dirty="0" smtClean="0">
                <a:latin typeface="Times New Roman" pitchFamily="18" charset="0"/>
              </a:rPr>
              <a:t>160 </a:t>
            </a:r>
            <a:r>
              <a:rPr lang="en-US" dirty="0">
                <a:latin typeface="Times New Roman" pitchFamily="18" charset="0"/>
              </a:rPr>
              <a:t>cm = _______ mm </a:t>
            </a:r>
          </a:p>
          <a:p>
            <a:endParaRPr lang="en-US" dirty="0">
              <a:latin typeface="Times New Roman" pitchFamily="18" charset="0"/>
            </a:endParaRPr>
          </a:p>
          <a:p>
            <a:r>
              <a:rPr lang="en-US" dirty="0">
                <a:latin typeface="Times New Roman" pitchFamily="18" charset="0"/>
              </a:rPr>
              <a:t>14 </a:t>
            </a:r>
            <a:r>
              <a:rPr lang="en-US" dirty="0" err="1" smtClean="0">
                <a:latin typeface="Times New Roman" pitchFamily="18" charset="0"/>
              </a:rPr>
              <a:t>dkm</a:t>
            </a:r>
            <a:r>
              <a:rPr lang="en-US" dirty="0" smtClean="0">
                <a:latin typeface="Times New Roman" pitchFamily="18" charset="0"/>
              </a:rPr>
              <a:t> </a:t>
            </a:r>
            <a:r>
              <a:rPr lang="en-US" dirty="0">
                <a:latin typeface="Times New Roman" pitchFamily="18" charset="0"/>
              </a:rPr>
              <a:t>= _______ m	109 g = _______ kg 	250 </a:t>
            </a:r>
            <a:r>
              <a:rPr lang="en-US" dirty="0" err="1" smtClean="0">
                <a:latin typeface="Times New Roman" pitchFamily="18" charset="0"/>
              </a:rPr>
              <a:t>hm</a:t>
            </a:r>
            <a:r>
              <a:rPr lang="en-US" dirty="0" smtClean="0">
                <a:latin typeface="Times New Roman" pitchFamily="18" charset="0"/>
              </a:rPr>
              <a:t> </a:t>
            </a:r>
            <a:r>
              <a:rPr lang="en-US" dirty="0">
                <a:latin typeface="Times New Roman" pitchFamily="18" charset="0"/>
              </a:rPr>
              <a:t>= _______ km</a:t>
            </a:r>
          </a:p>
        </p:txBody>
      </p:sp>
      <p:sp>
        <p:nvSpPr>
          <p:cNvPr id="8207" name="Text Box 15"/>
          <p:cNvSpPr txBox="1">
            <a:spLocks noChangeArrowheads="1"/>
          </p:cNvSpPr>
          <p:nvPr/>
        </p:nvSpPr>
        <p:spPr bwMode="auto">
          <a:xfrm>
            <a:off x="1676400" y="152400"/>
            <a:ext cx="8839200" cy="579438"/>
          </a:xfrm>
          <a:prstGeom prst="rect">
            <a:avLst/>
          </a:prstGeom>
          <a:solidFill>
            <a:srgbClr val="FFFF00"/>
          </a:solidFill>
          <a:ln w="9525">
            <a:noFill/>
            <a:miter lim="800000"/>
            <a:headEnd/>
            <a:tailEnd/>
          </a:ln>
          <a:effectLst/>
        </p:spPr>
        <p:txBody>
          <a:bodyPr>
            <a:spAutoFit/>
          </a:bodyPr>
          <a:lstStyle/>
          <a:p>
            <a:pPr algn="ctr">
              <a:spcBef>
                <a:spcPct val="50000"/>
              </a:spcBef>
            </a:pPr>
            <a:r>
              <a:rPr lang="en-US" sz="3200" b="1">
                <a:latin typeface="Times New Roman" pitchFamily="18" charset="0"/>
              </a:rPr>
              <a:t>Conversion Practice</a:t>
            </a:r>
          </a:p>
        </p:txBody>
      </p:sp>
      <p:grpSp>
        <p:nvGrpSpPr>
          <p:cNvPr id="2" name="Group 21"/>
          <p:cNvGrpSpPr>
            <a:grpSpLocks/>
          </p:cNvGrpSpPr>
          <p:nvPr/>
        </p:nvGrpSpPr>
        <p:grpSpPr bwMode="auto">
          <a:xfrm>
            <a:off x="1905000" y="5332414"/>
            <a:ext cx="8305800" cy="930275"/>
            <a:chOff x="240" y="3359"/>
            <a:chExt cx="5232" cy="586"/>
          </a:xfrm>
        </p:grpSpPr>
        <p:grpSp>
          <p:nvGrpSpPr>
            <p:cNvPr id="3" name="Group 16"/>
            <p:cNvGrpSpPr>
              <a:grpSpLocks/>
            </p:cNvGrpSpPr>
            <p:nvPr/>
          </p:nvGrpSpPr>
          <p:grpSpPr bwMode="auto">
            <a:xfrm>
              <a:off x="240" y="3359"/>
              <a:ext cx="5232" cy="577"/>
              <a:chOff x="288" y="384"/>
              <a:chExt cx="5232" cy="577"/>
            </a:xfrm>
          </p:grpSpPr>
          <p:sp>
            <p:nvSpPr>
              <p:cNvPr id="8209" name="Text Box 17"/>
              <p:cNvSpPr txBox="1">
                <a:spLocks noChangeArrowheads="1"/>
              </p:cNvSpPr>
              <p:nvPr/>
            </p:nvSpPr>
            <p:spPr bwMode="auto">
              <a:xfrm>
                <a:off x="288" y="384"/>
                <a:ext cx="5232" cy="577"/>
              </a:xfrm>
              <a:prstGeom prst="rect">
                <a:avLst/>
              </a:prstGeom>
              <a:noFill/>
              <a:ln w="9525">
                <a:noFill/>
                <a:miter lim="800000"/>
                <a:headEnd/>
                <a:tailEnd/>
              </a:ln>
              <a:effectLst/>
            </p:spPr>
            <p:txBody>
              <a:bodyPr>
                <a:spAutoFit/>
              </a:bodyPr>
              <a:lstStyle/>
              <a:p>
                <a:r>
                  <a:rPr lang="en-US" b="1">
                    <a:latin typeface="Times New Roman" pitchFamily="18" charset="0"/>
                  </a:rPr>
                  <a:t>Compare using &lt;, &gt;, or =.</a:t>
                </a:r>
                <a:endParaRPr lang="en-US">
                  <a:latin typeface="Times New Roman" pitchFamily="18" charset="0"/>
                </a:endParaRPr>
              </a:p>
              <a:p>
                <a:r>
                  <a:rPr lang="en-US">
                    <a:latin typeface="Times New Roman" pitchFamily="18" charset="0"/>
                  </a:rPr>
                  <a:t/>
                </a:r>
                <a:br>
                  <a:rPr lang="en-US">
                    <a:latin typeface="Times New Roman" pitchFamily="18" charset="0"/>
                  </a:rPr>
                </a:br>
                <a:r>
                  <a:rPr lang="en-US">
                    <a:latin typeface="Times New Roman" pitchFamily="18" charset="0"/>
                  </a:rPr>
                  <a:t>	56 cm         6 m 			7 g          698 mg</a:t>
                </a:r>
              </a:p>
            </p:txBody>
          </p:sp>
          <p:sp>
            <p:nvSpPr>
              <p:cNvPr id="8210" name="Oval 18"/>
              <p:cNvSpPr>
                <a:spLocks noChangeArrowheads="1"/>
              </p:cNvSpPr>
              <p:nvPr/>
            </p:nvSpPr>
            <p:spPr bwMode="auto">
              <a:xfrm>
                <a:off x="1320" y="720"/>
                <a:ext cx="240" cy="240"/>
              </a:xfrm>
              <a:prstGeom prst="ellipse">
                <a:avLst/>
              </a:prstGeom>
              <a:noFill/>
              <a:ln w="9525">
                <a:solidFill>
                  <a:schemeClr val="tx1"/>
                </a:solidFill>
                <a:round/>
                <a:headEnd/>
                <a:tailEnd/>
              </a:ln>
              <a:effectLst/>
            </p:spPr>
            <p:txBody>
              <a:bodyPr wrap="none" anchor="ctr"/>
              <a:lstStyle/>
              <a:p>
                <a:endParaRPr lang="en-US"/>
              </a:p>
            </p:txBody>
          </p:sp>
        </p:grpSp>
        <p:sp>
          <p:nvSpPr>
            <p:cNvPr id="8211" name="Oval 19"/>
            <p:cNvSpPr>
              <a:spLocks noChangeArrowheads="1"/>
            </p:cNvSpPr>
            <p:nvPr/>
          </p:nvSpPr>
          <p:spPr bwMode="auto">
            <a:xfrm>
              <a:off x="3424" y="3705"/>
              <a:ext cx="240" cy="240"/>
            </a:xfrm>
            <a:prstGeom prst="ellipse">
              <a:avLst/>
            </a:prstGeom>
            <a:noFill/>
            <a:ln w="9525">
              <a:solidFill>
                <a:schemeClr val="tx1"/>
              </a:solidFill>
              <a:round/>
              <a:headEnd/>
              <a:tailEnd/>
            </a:ln>
            <a:effectLst/>
          </p:spPr>
          <p:txBody>
            <a:bodyPr wrap="none" anchor="ctr"/>
            <a:lstStyle/>
            <a:p>
              <a:endParaRPr lang="en-US"/>
            </a:p>
          </p:txBody>
        </p:sp>
      </p:grpSp>
      <p:pic>
        <p:nvPicPr>
          <p:cNvPr id="8212" name="Picture 20"/>
          <p:cNvPicPr>
            <a:picLocks noChangeAspect="1" noChangeArrowheads="1"/>
          </p:cNvPicPr>
          <p:nvPr/>
        </p:nvPicPr>
        <p:blipFill>
          <a:blip r:embed="rId2"/>
          <a:srcRect l="13194" t="35185" r="10417" b="23148"/>
          <a:stretch>
            <a:fillRect/>
          </a:stretch>
        </p:blipFill>
        <p:spPr bwMode="auto">
          <a:xfrm>
            <a:off x="2590800" y="762000"/>
            <a:ext cx="7239000" cy="2590800"/>
          </a:xfrm>
          <a:prstGeom prst="rect">
            <a:avLst/>
          </a:prstGeom>
          <a:noFill/>
          <a:ln w="9525">
            <a:noFill/>
            <a:miter lim="800000"/>
            <a:headEnd/>
            <a:tailEnd/>
          </a:ln>
          <a:effectLst/>
        </p:spPr>
      </p:pic>
      <p:sp>
        <p:nvSpPr>
          <p:cNvPr id="7" name="SMARTInkShape-4"/>
          <p:cNvSpPr/>
          <p:nvPr/>
        </p:nvSpPr>
        <p:spPr>
          <a:xfrm>
            <a:off x="6703219" y="7989094"/>
            <a:ext cx="11907" cy="1"/>
          </a:xfrm>
          <a:custGeom>
            <a:avLst/>
            <a:gdLst/>
            <a:ahLst/>
            <a:cxnLst/>
            <a:rect l="0" t="0" r="0" b="0"/>
            <a:pathLst>
              <a:path w="11907" h="1">
                <a:moveTo>
                  <a:pt x="11906" y="0"/>
                </a:move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36104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Conversions Classwork</a:t>
            </a:r>
            <a:endParaRPr lang="en-US" dirty="0"/>
          </a:p>
        </p:txBody>
      </p:sp>
      <p:sp>
        <p:nvSpPr>
          <p:cNvPr id="3" name="Content Placeholder 2"/>
          <p:cNvSpPr>
            <a:spLocks noGrp="1"/>
          </p:cNvSpPr>
          <p:nvPr>
            <p:ph sz="half" idx="1"/>
          </p:nvPr>
        </p:nvSpPr>
        <p:spPr/>
        <p:txBody>
          <a:bodyPr>
            <a:normAutofit fontScale="77500" lnSpcReduction="20000"/>
          </a:bodyPr>
          <a:lstStyle/>
          <a:p>
            <a:pPr marL="914400" lvl="1" indent="-514350">
              <a:spcBef>
                <a:spcPts val="324"/>
              </a:spcBef>
              <a:buFont typeface="+mj-lt"/>
              <a:buAutoNum type="alphaLcPeriod"/>
              <a:defRPr/>
            </a:pPr>
            <a:r>
              <a:rPr lang="en-US" sz="4400" dirty="0"/>
              <a:t>1.467 km to m		</a:t>
            </a:r>
          </a:p>
          <a:p>
            <a:pPr marL="914400" lvl="1" indent="-514350">
              <a:spcBef>
                <a:spcPts val="324"/>
              </a:spcBef>
              <a:buFont typeface="+mj-lt"/>
              <a:buAutoNum type="alphaLcPeriod"/>
              <a:defRPr/>
            </a:pPr>
            <a:r>
              <a:rPr lang="en-US" sz="4400" dirty="0"/>
              <a:t>45 g to cg			</a:t>
            </a:r>
          </a:p>
          <a:p>
            <a:pPr marL="914400" lvl="1" indent="-514350">
              <a:spcBef>
                <a:spcPts val="324"/>
              </a:spcBef>
              <a:buFont typeface="+mj-lt"/>
              <a:buAutoNum type="alphaLcPeriod"/>
              <a:defRPr/>
            </a:pPr>
            <a:r>
              <a:rPr lang="en-US" sz="4400" dirty="0" smtClean="0"/>
              <a:t>2345.2 </a:t>
            </a:r>
            <a:r>
              <a:rPr lang="en-US" sz="4400" dirty="0"/>
              <a:t>mm to </a:t>
            </a:r>
            <a:r>
              <a:rPr lang="en-US" sz="4400" dirty="0" err="1"/>
              <a:t>hm</a:t>
            </a:r>
            <a:r>
              <a:rPr lang="en-US" sz="4400" dirty="0"/>
              <a:t>	</a:t>
            </a:r>
          </a:p>
          <a:p>
            <a:pPr marL="914400" lvl="1" indent="-514350">
              <a:spcBef>
                <a:spcPts val="324"/>
              </a:spcBef>
              <a:buFont typeface="+mj-lt"/>
              <a:buAutoNum type="alphaLcPeriod"/>
              <a:defRPr/>
            </a:pPr>
            <a:r>
              <a:rPr lang="en-US" sz="4400" dirty="0" smtClean="0"/>
              <a:t>45678 mm to </a:t>
            </a:r>
            <a:r>
              <a:rPr lang="en-US" sz="4400" dirty="0" err="1" smtClean="0"/>
              <a:t>dkm</a:t>
            </a:r>
            <a:endParaRPr lang="en-US" sz="4400" dirty="0" smtClean="0"/>
          </a:p>
          <a:p>
            <a:pPr marL="914400" lvl="1" indent="-514350">
              <a:spcBef>
                <a:spcPts val="324"/>
              </a:spcBef>
              <a:buFont typeface="+mj-lt"/>
              <a:buAutoNum type="alphaLcPeriod"/>
              <a:defRPr/>
            </a:pPr>
            <a:r>
              <a:rPr lang="en-US" sz="4400" dirty="0" smtClean="0"/>
              <a:t>0.00235 </a:t>
            </a:r>
            <a:r>
              <a:rPr lang="en-US" sz="4400" dirty="0" err="1" smtClean="0"/>
              <a:t>hL</a:t>
            </a:r>
            <a:r>
              <a:rPr lang="en-US" sz="4400" dirty="0" smtClean="0"/>
              <a:t> to </a:t>
            </a:r>
            <a:r>
              <a:rPr lang="en-US" sz="4400" dirty="0" err="1" smtClean="0"/>
              <a:t>dL</a:t>
            </a:r>
            <a:endParaRPr lang="en-US" sz="4400" dirty="0" smtClean="0"/>
          </a:p>
          <a:p>
            <a:pPr marL="914400" lvl="1" indent="-514350">
              <a:spcBef>
                <a:spcPts val="324"/>
              </a:spcBef>
              <a:buFont typeface="+mj-lt"/>
              <a:buAutoNum type="alphaLcPeriod"/>
              <a:defRPr/>
            </a:pPr>
            <a:r>
              <a:rPr lang="en-US" sz="4400" dirty="0" smtClean="0"/>
              <a:t>12 </a:t>
            </a:r>
            <a:r>
              <a:rPr lang="en-US" sz="4400" dirty="0" err="1"/>
              <a:t>dkg</a:t>
            </a:r>
            <a:r>
              <a:rPr lang="en-US" sz="4400" dirty="0"/>
              <a:t> to cg</a:t>
            </a:r>
          </a:p>
          <a:p>
            <a:pPr marL="914400" lvl="1" indent="-514350">
              <a:spcBef>
                <a:spcPts val="324"/>
              </a:spcBef>
              <a:buFont typeface="+mj-lt"/>
              <a:buAutoNum type="alphaLcPeriod"/>
              <a:defRPr/>
            </a:pPr>
            <a:endParaRPr lang="en-US" dirty="0"/>
          </a:p>
          <a:p>
            <a:pPr marL="914400" lvl="1" indent="-514350">
              <a:spcBef>
                <a:spcPts val="324"/>
              </a:spcBef>
              <a:buFont typeface="+mj-lt"/>
              <a:buAutoNum type="alphaLcPeriod"/>
              <a:defRPr/>
            </a:pPr>
            <a:endParaRPr lang="en-US" dirty="0"/>
          </a:p>
          <a:p>
            <a:pPr marL="0" indent="0">
              <a:buNone/>
            </a:pPr>
            <a:endParaRPr lang="en-US" dirty="0"/>
          </a:p>
        </p:txBody>
      </p:sp>
      <p:sp>
        <p:nvSpPr>
          <p:cNvPr id="5" name="Content Placeholder 4"/>
          <p:cNvSpPr>
            <a:spLocks noGrp="1"/>
          </p:cNvSpPr>
          <p:nvPr>
            <p:ph sz="half" idx="2"/>
          </p:nvPr>
        </p:nvSpPr>
        <p:spPr/>
        <p:txBody>
          <a:bodyPr/>
          <a:lstStyle/>
          <a:p>
            <a:endParaRPr lang="en-US"/>
          </a:p>
        </p:txBody>
      </p:sp>
    </p:spTree>
    <p:extLst>
      <p:ext uri="{BB962C8B-B14F-4D97-AF65-F5344CB8AC3E}">
        <p14:creationId xmlns:p14="http://schemas.microsoft.com/office/powerpoint/2010/main" val="3274920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Content Placeholder 3"/>
          <p:cNvSpPr>
            <a:spLocks noGrp="1"/>
          </p:cNvSpPr>
          <p:nvPr>
            <p:ph sz="half" idx="1"/>
          </p:nvPr>
        </p:nvSpPr>
        <p:spPr/>
        <p:txBody>
          <a:bodyPr>
            <a:noAutofit/>
          </a:bodyPr>
          <a:lstStyle/>
          <a:p>
            <a:pPr marL="914400" indent="-914400">
              <a:spcBef>
                <a:spcPts val="0"/>
              </a:spcBef>
              <a:buFont typeface="+mj-lt"/>
              <a:buAutoNum type="alphaLcPeriod"/>
            </a:pPr>
            <a:r>
              <a:rPr lang="en-US" sz="2800" dirty="0" smtClean="0"/>
              <a:t>1,467 m</a:t>
            </a:r>
          </a:p>
          <a:p>
            <a:pPr marL="914400" indent="-914400">
              <a:spcBef>
                <a:spcPts val="0"/>
              </a:spcBef>
              <a:buFont typeface="+mj-lt"/>
              <a:buAutoNum type="alphaLcPeriod"/>
            </a:pPr>
            <a:r>
              <a:rPr lang="en-US" sz="2800" dirty="0" smtClean="0"/>
              <a:t>4500 cg</a:t>
            </a:r>
          </a:p>
          <a:p>
            <a:pPr marL="914400" indent="-914400">
              <a:spcBef>
                <a:spcPts val="0"/>
              </a:spcBef>
              <a:buFont typeface="+mj-lt"/>
              <a:buAutoNum type="alphaLcPeriod"/>
            </a:pPr>
            <a:r>
              <a:rPr lang="en-US" sz="2800" dirty="0" smtClean="0"/>
              <a:t>0.02345 </a:t>
            </a:r>
            <a:r>
              <a:rPr lang="en-US" sz="2800" dirty="0" err="1" smtClean="0"/>
              <a:t>hm</a:t>
            </a:r>
            <a:endParaRPr lang="en-US" sz="2800" dirty="0" smtClean="0"/>
          </a:p>
          <a:p>
            <a:pPr marL="914400" indent="-914400">
              <a:spcBef>
                <a:spcPts val="0"/>
              </a:spcBef>
              <a:buFont typeface="+mj-lt"/>
              <a:buAutoNum type="alphaLcPeriod"/>
            </a:pPr>
            <a:r>
              <a:rPr lang="en-US" sz="2800" dirty="0" smtClean="0"/>
              <a:t>4.5678 </a:t>
            </a:r>
            <a:r>
              <a:rPr lang="en-US" sz="2800" dirty="0" err="1" smtClean="0"/>
              <a:t>dkm</a:t>
            </a:r>
            <a:endParaRPr lang="en-US" sz="2800" dirty="0" smtClean="0"/>
          </a:p>
          <a:p>
            <a:pPr marL="914400" indent="-914400">
              <a:spcBef>
                <a:spcPts val="0"/>
              </a:spcBef>
              <a:buFont typeface="+mj-lt"/>
              <a:buAutoNum type="alphaLcPeriod"/>
            </a:pPr>
            <a:r>
              <a:rPr lang="en-US" sz="2800" dirty="0" smtClean="0"/>
              <a:t>2.35 </a:t>
            </a:r>
            <a:r>
              <a:rPr lang="en-US" sz="2800" dirty="0" err="1" smtClean="0"/>
              <a:t>dL</a:t>
            </a:r>
            <a:endParaRPr lang="en-US" sz="2800" dirty="0" smtClean="0"/>
          </a:p>
          <a:p>
            <a:pPr marL="914400" indent="-914400">
              <a:spcBef>
                <a:spcPts val="0"/>
              </a:spcBef>
              <a:buFont typeface="+mj-lt"/>
              <a:buAutoNum type="alphaLcPeriod"/>
            </a:pPr>
            <a:r>
              <a:rPr lang="en-US" sz="2800" dirty="0" smtClean="0"/>
              <a:t>12,000 cg</a:t>
            </a:r>
          </a:p>
          <a:p>
            <a:pPr marL="914400" indent="-914400">
              <a:spcBef>
                <a:spcPts val="0"/>
              </a:spcBef>
              <a:buFont typeface="+mj-lt"/>
              <a:buAutoNum type="alphaLcPeriod"/>
            </a:pPr>
            <a:endParaRPr lang="en-US" sz="2800" dirty="0" smtClean="0"/>
          </a:p>
          <a:p>
            <a:pPr marL="914400" indent="-914400">
              <a:spcBef>
                <a:spcPts val="0"/>
              </a:spcBef>
              <a:buFont typeface="+mj-lt"/>
              <a:buAutoNum type="alphaLcPeriod"/>
            </a:pPr>
            <a:endParaRPr lang="en-US" sz="2800" dirty="0" smtClean="0"/>
          </a:p>
        </p:txBody>
      </p:sp>
    </p:spTree>
    <p:extLst>
      <p:ext uri="{BB962C8B-B14F-4D97-AF65-F5344CB8AC3E}">
        <p14:creationId xmlns:p14="http://schemas.microsoft.com/office/powerpoint/2010/main" val="255951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latin typeface="Times New Roman" pitchFamily="18" charset="0"/>
              </a:rPr>
              <a:t>2000 mg = ______ g</a:t>
            </a:r>
            <a:endParaRPr lang="en-US" sz="72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8228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676400" y="152400"/>
            <a:ext cx="8915400" cy="457200"/>
          </a:xfrm>
          <a:prstGeom prst="rect">
            <a:avLst/>
          </a:prstGeom>
          <a:solidFill>
            <a:srgbClr val="FF66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2400" b="1">
                <a:latin typeface="Times New Roman" charset="0"/>
              </a:rPr>
              <a:t>Read the information below and then answer the questions.</a:t>
            </a:r>
          </a:p>
        </p:txBody>
      </p:sp>
      <p:sp>
        <p:nvSpPr>
          <p:cNvPr id="4099" name="Text Box 3"/>
          <p:cNvSpPr txBox="1">
            <a:spLocks noChangeArrowheads="1"/>
          </p:cNvSpPr>
          <p:nvPr/>
        </p:nvSpPr>
        <p:spPr bwMode="auto">
          <a:xfrm>
            <a:off x="3048000" y="746126"/>
            <a:ext cx="7391400" cy="2225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spcBef>
                <a:spcPct val="50000"/>
              </a:spcBef>
            </a:pPr>
            <a:r>
              <a:rPr lang="en-US" sz="2000">
                <a:latin typeface="Times New Roman" charset="0"/>
              </a:rPr>
              <a:t>SpongeBob loves to grow flowers for his pal Sandy, who loves big, colorful flowers.  He found a new brand of seeds coated with a special </a:t>
            </a:r>
            <a:r>
              <a:rPr lang="ja-JP" altLang="en-US" sz="2000">
                <a:latin typeface="Times New Roman" charset="0"/>
              </a:rPr>
              <a:t>“</a:t>
            </a:r>
            <a:r>
              <a:rPr lang="en-US" sz="2000">
                <a:latin typeface="Times New Roman" charset="0"/>
              </a:rPr>
              <a:t>booster</a:t>
            </a:r>
            <a:r>
              <a:rPr lang="ja-JP" altLang="en-US" sz="2000">
                <a:latin typeface="Times New Roman" charset="0"/>
              </a:rPr>
              <a:t>”</a:t>
            </a:r>
            <a:r>
              <a:rPr lang="en-US" sz="2000">
                <a:latin typeface="Times New Roman" charset="0"/>
              </a:rPr>
              <a:t> fertilizer that said it would produce huge flowers.  He planted 5 of the new seeds in one container and 5 of the old brand of seeds in another container.  He placed both containers on a sunny windowsill and watered them every day.  He measured the diameter of each flower, which is shown in the chart.</a:t>
            </a:r>
          </a:p>
        </p:txBody>
      </p:sp>
      <p:sp>
        <p:nvSpPr>
          <p:cNvPr id="4100" name="Text Box 4"/>
          <p:cNvSpPr txBox="1">
            <a:spLocks noChangeArrowheads="1"/>
          </p:cNvSpPr>
          <p:nvPr/>
        </p:nvSpPr>
        <p:spPr bwMode="auto">
          <a:xfrm>
            <a:off x="1752600" y="4114801"/>
            <a:ext cx="4038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spcBef>
                <a:spcPct val="50000"/>
              </a:spcBef>
              <a:buFontTx/>
              <a:buAutoNum type="arabicPeriod"/>
            </a:pPr>
            <a:r>
              <a:rPr lang="en-US" sz="2000">
                <a:latin typeface="Times New Roman" charset="0"/>
              </a:rPr>
              <a:t>Which group was the control?</a:t>
            </a:r>
          </a:p>
        </p:txBody>
      </p:sp>
      <p:sp>
        <p:nvSpPr>
          <p:cNvPr id="4101" name="Text Box 5"/>
          <p:cNvSpPr txBox="1">
            <a:spLocks noChangeArrowheads="1"/>
          </p:cNvSpPr>
          <p:nvPr/>
        </p:nvSpPr>
        <p:spPr bwMode="auto">
          <a:xfrm>
            <a:off x="1752600" y="4643439"/>
            <a:ext cx="4038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spcBef>
                <a:spcPct val="50000"/>
              </a:spcBef>
            </a:pPr>
            <a:r>
              <a:rPr lang="en-US" sz="2000">
                <a:latin typeface="Times New Roman" charset="0"/>
              </a:rPr>
              <a:t>2. What is the independent variable?</a:t>
            </a:r>
          </a:p>
        </p:txBody>
      </p:sp>
      <p:sp>
        <p:nvSpPr>
          <p:cNvPr id="4102" name="Text Box 6"/>
          <p:cNvSpPr txBox="1">
            <a:spLocks noChangeArrowheads="1"/>
          </p:cNvSpPr>
          <p:nvPr/>
        </p:nvSpPr>
        <p:spPr bwMode="auto">
          <a:xfrm>
            <a:off x="1752600" y="5173664"/>
            <a:ext cx="4038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spcBef>
                <a:spcPct val="50000"/>
              </a:spcBef>
            </a:pPr>
            <a:r>
              <a:rPr lang="en-US" sz="2000">
                <a:latin typeface="Times New Roman" charset="0"/>
              </a:rPr>
              <a:t>3. What is the dependent variable?</a:t>
            </a:r>
          </a:p>
        </p:txBody>
      </p:sp>
      <p:sp>
        <p:nvSpPr>
          <p:cNvPr id="4103" name="Text Box 7"/>
          <p:cNvSpPr txBox="1">
            <a:spLocks noChangeArrowheads="1"/>
          </p:cNvSpPr>
          <p:nvPr/>
        </p:nvSpPr>
        <p:spPr bwMode="auto">
          <a:xfrm>
            <a:off x="1752600" y="5702301"/>
            <a:ext cx="6324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spcBef>
                <a:spcPct val="50000"/>
              </a:spcBef>
            </a:pPr>
            <a:r>
              <a:rPr lang="en-US" sz="2000">
                <a:latin typeface="Times New Roman" charset="0"/>
              </a:rPr>
              <a:t>4. What is the average diameter for each group?</a:t>
            </a:r>
          </a:p>
        </p:txBody>
      </p:sp>
      <p:pic>
        <p:nvPicPr>
          <p:cNvPr id="41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944563"/>
            <a:ext cx="1420813"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6153" name="Group 9"/>
          <p:cNvGraphicFramePr>
            <a:graphicFrameLocks noGrp="1"/>
          </p:cNvGraphicFramePr>
          <p:nvPr/>
        </p:nvGraphicFramePr>
        <p:xfrm>
          <a:off x="1981200" y="3048000"/>
          <a:ext cx="8458200" cy="792408"/>
        </p:xfrm>
        <a:graphic>
          <a:graphicData uri="http://schemas.openxmlformats.org/drawingml/2006/table">
            <a:tbl>
              <a:tblPr/>
              <a:tblGrid>
                <a:gridCol w="1409700"/>
                <a:gridCol w="1409700"/>
                <a:gridCol w="1409700"/>
                <a:gridCol w="1409700"/>
                <a:gridCol w="1409700"/>
                <a:gridCol w="1409700"/>
              </a:tblGrid>
              <a:tr h="396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Old Seeds</a:t>
                      </a:r>
                    </a:p>
                  </a:txBody>
                  <a:tcPr marT="45702" marB="457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10 cm</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12 cm</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14 cm</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6 cm</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8 cm</a:t>
                      </a:r>
                    </a:p>
                  </a:txBody>
                  <a:tcPr marT="45702" marB="457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New Seeds</a:t>
                      </a:r>
                    </a:p>
                  </a:txBody>
                  <a:tcPr marT="45702" marB="4570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8 cm</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14 cm</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10 cm</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12 cm</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16 cm</a:t>
                      </a:r>
                    </a:p>
                  </a:txBody>
                  <a:tcPr marT="45702" marB="4570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28" name="Text Box 32"/>
          <p:cNvSpPr txBox="1">
            <a:spLocks noChangeArrowheads="1"/>
          </p:cNvSpPr>
          <p:nvPr/>
        </p:nvSpPr>
        <p:spPr bwMode="auto">
          <a:xfrm>
            <a:off x="1752600" y="6232526"/>
            <a:ext cx="6324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spcBef>
                <a:spcPct val="50000"/>
              </a:spcBef>
            </a:pPr>
            <a:r>
              <a:rPr lang="en-US" sz="2000">
                <a:latin typeface="Times New Roman" charset="0"/>
              </a:rPr>
              <a:t>5. Which seeds are the best for big flowers?</a:t>
            </a:r>
          </a:p>
        </p:txBody>
      </p:sp>
      <p:sp>
        <p:nvSpPr>
          <p:cNvPr id="6177" name="Text Box 33"/>
          <p:cNvSpPr txBox="1">
            <a:spLocks noChangeArrowheads="1"/>
          </p:cNvSpPr>
          <p:nvPr/>
        </p:nvSpPr>
        <p:spPr bwMode="auto">
          <a:xfrm>
            <a:off x="5486400" y="4098926"/>
            <a:ext cx="4267200" cy="396875"/>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a:latin typeface="Times New Roman" charset="0"/>
              </a:rPr>
              <a:t>The seeds without the booster fertilizer</a:t>
            </a:r>
          </a:p>
        </p:txBody>
      </p:sp>
      <p:sp>
        <p:nvSpPr>
          <p:cNvPr id="6178" name="Text Box 34"/>
          <p:cNvSpPr txBox="1">
            <a:spLocks noChangeArrowheads="1"/>
          </p:cNvSpPr>
          <p:nvPr/>
        </p:nvSpPr>
        <p:spPr bwMode="auto">
          <a:xfrm>
            <a:off x="5791200" y="4632326"/>
            <a:ext cx="3733800" cy="396875"/>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a:latin typeface="Times New Roman" charset="0"/>
              </a:rPr>
              <a:t>Booster fertilizer on the new seeds</a:t>
            </a:r>
          </a:p>
        </p:txBody>
      </p:sp>
      <p:sp>
        <p:nvSpPr>
          <p:cNvPr id="6179" name="Text Box 35"/>
          <p:cNvSpPr txBox="1">
            <a:spLocks noChangeArrowheads="1"/>
          </p:cNvSpPr>
          <p:nvPr/>
        </p:nvSpPr>
        <p:spPr bwMode="auto">
          <a:xfrm>
            <a:off x="5486400" y="5181601"/>
            <a:ext cx="4038600" cy="396875"/>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a:latin typeface="Times New Roman" charset="0"/>
              </a:rPr>
              <a:t>Size or diameter of the flower</a:t>
            </a:r>
          </a:p>
        </p:txBody>
      </p:sp>
      <p:sp>
        <p:nvSpPr>
          <p:cNvPr id="6180" name="Text Box 36"/>
          <p:cNvSpPr txBox="1">
            <a:spLocks noChangeArrowheads="1"/>
          </p:cNvSpPr>
          <p:nvPr/>
        </p:nvSpPr>
        <p:spPr bwMode="auto">
          <a:xfrm>
            <a:off x="6858000" y="5699126"/>
            <a:ext cx="3048000" cy="396875"/>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a:latin typeface="Times New Roman" charset="0"/>
              </a:rPr>
              <a:t>Old = 10 cm, New = 12 cm</a:t>
            </a:r>
          </a:p>
        </p:txBody>
      </p:sp>
      <p:sp>
        <p:nvSpPr>
          <p:cNvPr id="6181" name="Text Box 37"/>
          <p:cNvSpPr txBox="1">
            <a:spLocks noChangeArrowheads="1"/>
          </p:cNvSpPr>
          <p:nvPr/>
        </p:nvSpPr>
        <p:spPr bwMode="auto">
          <a:xfrm>
            <a:off x="6477000" y="6232526"/>
            <a:ext cx="3352800" cy="396875"/>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a:latin typeface="Times New Roman" charset="0"/>
              </a:rPr>
              <a:t>New seeds w/ the booster</a:t>
            </a:r>
          </a:p>
        </p:txBody>
      </p:sp>
    </p:spTree>
    <p:extLst>
      <p:ext uri="{BB962C8B-B14F-4D97-AF65-F5344CB8AC3E}">
        <p14:creationId xmlns:p14="http://schemas.microsoft.com/office/powerpoint/2010/main" val="26869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7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7" grpId="0" animBg="1"/>
      <p:bldP spid="6178" grpId="0" animBg="1"/>
      <p:bldP spid="6179" grpId="0" animBg="1"/>
      <p:bldP spid="6180" grpId="0" animBg="1"/>
      <p:bldP spid="618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latin typeface="Times New Roman" pitchFamily="18" charset="0"/>
              </a:rPr>
              <a:t>104 </a:t>
            </a:r>
            <a:r>
              <a:rPr lang="en-US" sz="7200" dirty="0">
                <a:latin typeface="Times New Roman" pitchFamily="18" charset="0"/>
              </a:rPr>
              <a:t>km = _______ m</a:t>
            </a:r>
            <a:endParaRPr lang="en-US" sz="72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3406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latin typeface="Times New Roman" pitchFamily="18" charset="0"/>
              </a:rPr>
              <a:t>480 cm = </a:t>
            </a:r>
            <a:r>
              <a:rPr lang="en-US" sz="7200" dirty="0" smtClean="0">
                <a:latin typeface="Times New Roman" pitchFamily="18" charset="0"/>
              </a:rPr>
              <a:t>_______ </a:t>
            </a:r>
            <a:r>
              <a:rPr lang="en-US" sz="7200" dirty="0">
                <a:latin typeface="Times New Roman" pitchFamily="18" charset="0"/>
              </a:rPr>
              <a:t>m</a:t>
            </a:r>
            <a:endParaRPr lang="en-US" sz="72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4411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latin typeface="Times New Roman" pitchFamily="18" charset="0"/>
              </a:rPr>
              <a:t>5.6 kg = ________ g</a:t>
            </a:r>
            <a:endParaRPr lang="en-US" sz="72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0703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latin typeface="Times New Roman" pitchFamily="18" charset="0"/>
              </a:rPr>
              <a:t>8 </a:t>
            </a:r>
            <a:r>
              <a:rPr lang="en-US" sz="7200" dirty="0" err="1" smtClean="0">
                <a:latin typeface="Times New Roman" pitchFamily="18" charset="0"/>
              </a:rPr>
              <a:t>dkm</a:t>
            </a:r>
            <a:r>
              <a:rPr lang="en-US" sz="7200" dirty="0" smtClean="0">
                <a:latin typeface="Times New Roman" pitchFamily="18" charset="0"/>
              </a:rPr>
              <a:t> </a:t>
            </a:r>
            <a:r>
              <a:rPr lang="en-US" sz="7200" dirty="0">
                <a:latin typeface="Times New Roman" pitchFamily="18" charset="0"/>
              </a:rPr>
              <a:t>= ________ </a:t>
            </a:r>
            <a:r>
              <a:rPr lang="en-US" sz="7200" dirty="0" err="1">
                <a:latin typeface="Times New Roman" pitchFamily="18" charset="0"/>
              </a:rPr>
              <a:t>h</a:t>
            </a:r>
            <a:r>
              <a:rPr lang="en-US" sz="7200" dirty="0" err="1" smtClean="0">
                <a:latin typeface="Times New Roman" pitchFamily="18" charset="0"/>
              </a:rPr>
              <a:t>m</a:t>
            </a:r>
            <a:endParaRPr lang="en-US" sz="72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7562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latin typeface="Times New Roman" pitchFamily="18" charset="0"/>
              </a:rPr>
              <a:t>5 L = _______ mL</a:t>
            </a:r>
            <a:endParaRPr lang="en-US" sz="72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0507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latin typeface="Times New Roman" pitchFamily="18" charset="0"/>
              </a:rPr>
              <a:t>198 </a:t>
            </a:r>
            <a:r>
              <a:rPr lang="en-US" sz="7200" dirty="0" smtClean="0">
                <a:latin typeface="Times New Roman" pitchFamily="18" charset="0"/>
              </a:rPr>
              <a:t>cg </a:t>
            </a:r>
            <a:r>
              <a:rPr lang="en-US" sz="7200" dirty="0">
                <a:latin typeface="Times New Roman" pitchFamily="18" charset="0"/>
              </a:rPr>
              <a:t>= _____  </a:t>
            </a:r>
            <a:r>
              <a:rPr lang="en-US" sz="7200" dirty="0" smtClean="0">
                <a:latin typeface="Times New Roman" pitchFamily="18" charset="0"/>
              </a:rPr>
              <a:t>hg</a:t>
            </a:r>
            <a:endParaRPr lang="en-US" sz="72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0090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latin typeface="Times New Roman" pitchFamily="18" charset="0"/>
              </a:rPr>
              <a:t> 75 mL = _____ L </a:t>
            </a:r>
            <a:endParaRPr lang="en-US" sz="72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1261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latin typeface="Times New Roman" pitchFamily="18" charset="0"/>
              </a:rPr>
              <a:t>50 cm = _____ m</a:t>
            </a:r>
            <a:endParaRPr lang="en-US" sz="72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9085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latin typeface="Times New Roman" pitchFamily="18" charset="0"/>
              </a:rPr>
              <a:t>5.6 m = _____ cm</a:t>
            </a:r>
            <a:endParaRPr lang="en-US" sz="72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8715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latin typeface="Times New Roman" pitchFamily="18" charset="0"/>
              </a:rPr>
              <a:t>16 cm = </a:t>
            </a:r>
            <a:r>
              <a:rPr lang="en-US" sz="7200" dirty="0" smtClean="0">
                <a:latin typeface="Times New Roman" pitchFamily="18" charset="0"/>
              </a:rPr>
              <a:t>________</a:t>
            </a:r>
            <a:r>
              <a:rPr lang="en-US" sz="7200" dirty="0">
                <a:latin typeface="Times New Roman" pitchFamily="18" charset="0"/>
              </a:rPr>
              <a:t>mm</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4953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Case Study</a:t>
            </a:r>
            <a:endParaRPr lang="en-US" dirty="0"/>
          </a:p>
        </p:txBody>
      </p:sp>
      <p:sp>
        <p:nvSpPr>
          <p:cNvPr id="3" name="Content Placeholder 2"/>
          <p:cNvSpPr>
            <a:spLocks noGrp="1"/>
          </p:cNvSpPr>
          <p:nvPr>
            <p:ph idx="1"/>
          </p:nvPr>
        </p:nvSpPr>
        <p:spPr>
          <a:xfrm>
            <a:off x="1154954" y="2250831"/>
            <a:ext cx="10155471" cy="4389120"/>
          </a:xfrm>
        </p:spPr>
        <p:txBody>
          <a:bodyPr>
            <a:noAutofit/>
          </a:bodyPr>
          <a:lstStyle/>
          <a:p>
            <a:pPr>
              <a:lnSpc>
                <a:spcPct val="90000"/>
              </a:lnSpc>
              <a:buNone/>
            </a:pPr>
            <a:r>
              <a:rPr lang="en-US" sz="2400" i="1" dirty="0" smtClean="0">
                <a:latin typeface="Cambria" charset="0"/>
                <a:ea typeface="ＭＳ Ｐゴシック" charset="0"/>
              </a:rPr>
              <a:t>Diphenhydramine</a:t>
            </a:r>
            <a:r>
              <a:rPr lang="en-US" sz="2400" dirty="0" smtClean="0">
                <a:latin typeface="Cambria" charset="0"/>
                <a:ea typeface="ＭＳ Ｐゴシック" charset="0"/>
              </a:rPr>
              <a:t> </a:t>
            </a:r>
            <a:r>
              <a:rPr lang="en-US" sz="2400" dirty="0">
                <a:latin typeface="Cambria" charset="0"/>
                <a:ea typeface="ＭＳ Ｐゴシック" charset="0"/>
              </a:rPr>
              <a:t>is a new drug being studied as a treatment for shortness of breath.  In a study with 400 people, 200 people received </a:t>
            </a:r>
            <a:r>
              <a:rPr lang="en-US" sz="2400" dirty="0" smtClean="0">
                <a:latin typeface="Cambria" charset="0"/>
                <a:ea typeface="ＭＳ Ｐゴシック" charset="0"/>
              </a:rPr>
              <a:t>diphenhydramine </a:t>
            </a:r>
            <a:r>
              <a:rPr lang="en-US" sz="2400" dirty="0">
                <a:latin typeface="Cambria" charset="0"/>
                <a:ea typeface="ＭＳ Ｐゴシック" charset="0"/>
              </a:rPr>
              <a:t>pills and 200 people received sugar pills as placebos.  The patients treated with </a:t>
            </a:r>
            <a:r>
              <a:rPr lang="en-US" sz="2400" i="1" dirty="0" smtClean="0">
                <a:latin typeface="Cambria" charset="0"/>
                <a:ea typeface="ＭＳ Ｐゴシック" charset="0"/>
              </a:rPr>
              <a:t>diphenhydramine </a:t>
            </a:r>
            <a:r>
              <a:rPr lang="en-US" sz="2400" dirty="0" smtClean="0">
                <a:latin typeface="Cambria" charset="0"/>
                <a:ea typeface="ＭＳ Ｐゴシック" charset="0"/>
              </a:rPr>
              <a:t>showed </a:t>
            </a:r>
            <a:r>
              <a:rPr lang="en-US" sz="2400" dirty="0">
                <a:latin typeface="Cambria" charset="0"/>
                <a:ea typeface="ＭＳ Ｐゴシック" charset="0"/>
              </a:rPr>
              <a:t>an increase in the distance they could walk  before they became short of breath. </a:t>
            </a:r>
            <a:endParaRPr lang="en-US" sz="2400" dirty="0">
              <a:solidFill>
                <a:schemeClr val="folHlink"/>
              </a:solidFill>
              <a:latin typeface="Cambria" charset="0"/>
              <a:ea typeface="ＭＳ Ｐゴシック" charset="0"/>
            </a:endParaRPr>
          </a:p>
          <a:p>
            <a:pPr>
              <a:lnSpc>
                <a:spcPct val="90000"/>
              </a:lnSpc>
            </a:pPr>
            <a:r>
              <a:rPr lang="en-US" sz="2400" dirty="0">
                <a:latin typeface="Cambria" charset="0"/>
                <a:ea typeface="ＭＳ Ｐゴシック" charset="0"/>
              </a:rPr>
              <a:t> </a:t>
            </a:r>
            <a:r>
              <a:rPr lang="en-US" sz="2400" b="1" dirty="0">
                <a:solidFill>
                  <a:schemeClr val="folHlink"/>
                </a:solidFill>
                <a:latin typeface="Cambria" charset="0"/>
                <a:ea typeface="ＭＳ Ｐゴシック" charset="0"/>
              </a:rPr>
              <a:t>state the hypothesis to be tested in the experiment </a:t>
            </a:r>
          </a:p>
          <a:p>
            <a:pPr>
              <a:lnSpc>
                <a:spcPct val="90000"/>
              </a:lnSpc>
            </a:pPr>
            <a:endParaRPr lang="en-US" sz="2400" b="1" dirty="0">
              <a:solidFill>
                <a:schemeClr val="folHlink"/>
              </a:solidFill>
              <a:latin typeface="Cambria" charset="0"/>
              <a:ea typeface="ＭＳ Ｐゴシック" charset="0"/>
            </a:endParaRPr>
          </a:p>
          <a:p>
            <a:pPr>
              <a:lnSpc>
                <a:spcPct val="90000"/>
              </a:lnSpc>
            </a:pPr>
            <a:r>
              <a:rPr lang="en-US" sz="2400" b="1" dirty="0">
                <a:solidFill>
                  <a:schemeClr val="folHlink"/>
                </a:solidFill>
                <a:latin typeface="Cambria" charset="0"/>
                <a:ea typeface="ＭＳ Ｐゴシック" charset="0"/>
              </a:rPr>
              <a:t> identify the dependent variable in the experiment </a:t>
            </a:r>
          </a:p>
          <a:p>
            <a:pPr>
              <a:lnSpc>
                <a:spcPct val="90000"/>
              </a:lnSpc>
            </a:pPr>
            <a:endParaRPr lang="en-US" sz="2400" b="1" dirty="0">
              <a:solidFill>
                <a:schemeClr val="folHlink"/>
              </a:solidFill>
              <a:latin typeface="Cambria" charset="0"/>
              <a:ea typeface="ＭＳ Ｐゴシック" charset="0"/>
            </a:endParaRPr>
          </a:p>
          <a:p>
            <a:pPr>
              <a:lnSpc>
                <a:spcPct val="90000"/>
              </a:lnSpc>
            </a:pPr>
            <a:r>
              <a:rPr lang="en-US" sz="2400" b="1" dirty="0">
                <a:solidFill>
                  <a:schemeClr val="folHlink"/>
                </a:solidFill>
                <a:latin typeface="Cambria" charset="0"/>
                <a:ea typeface="ＭＳ Ｐゴシック" charset="0"/>
              </a:rPr>
              <a:t>state whether the data supports or fails to support the hypothesis and justify your answer</a:t>
            </a:r>
            <a:endParaRPr lang="en-US" sz="2400" dirty="0">
              <a:latin typeface="Cambria" charset="0"/>
              <a:ea typeface="ＭＳ Ｐゴシック" charset="0"/>
            </a:endParaRPr>
          </a:p>
          <a:p>
            <a:endParaRPr lang="en-US" sz="2400" dirty="0"/>
          </a:p>
        </p:txBody>
      </p:sp>
      <p:pic>
        <p:nvPicPr>
          <p:cNvPr id="4" name="Picture 3"/>
          <p:cNvPicPr>
            <a:picLocks noChangeAspect="1"/>
          </p:cNvPicPr>
          <p:nvPr/>
        </p:nvPicPr>
        <p:blipFill>
          <a:blip r:embed="rId2"/>
          <a:stretch>
            <a:fillRect/>
          </a:stretch>
        </p:blipFill>
        <p:spPr>
          <a:xfrm>
            <a:off x="9719419" y="3795639"/>
            <a:ext cx="1905000" cy="1714500"/>
          </a:xfrm>
          <a:prstGeom prst="rect">
            <a:avLst/>
          </a:prstGeom>
        </p:spPr>
      </p:pic>
    </p:spTree>
    <p:extLst>
      <p:ext uri="{BB962C8B-B14F-4D97-AF65-F5344CB8AC3E}">
        <p14:creationId xmlns:p14="http://schemas.microsoft.com/office/powerpoint/2010/main" val="9199411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latin typeface="Times New Roman" pitchFamily="18" charset="0"/>
              </a:rPr>
              <a:t>2500 m = _______ km</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7995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latin typeface="Times New Roman" pitchFamily="18" charset="0"/>
              </a:rPr>
              <a:t>65 </a:t>
            </a:r>
            <a:r>
              <a:rPr lang="en-US" sz="7200" dirty="0" smtClean="0">
                <a:latin typeface="Times New Roman" pitchFamily="18" charset="0"/>
              </a:rPr>
              <a:t>dg </a:t>
            </a:r>
            <a:r>
              <a:rPr lang="en-US" sz="7200" dirty="0">
                <a:latin typeface="Times New Roman" pitchFamily="18" charset="0"/>
              </a:rPr>
              <a:t>= </a:t>
            </a:r>
            <a:r>
              <a:rPr lang="en-US" sz="7200" dirty="0" smtClean="0">
                <a:latin typeface="Times New Roman" pitchFamily="18" charset="0"/>
              </a:rPr>
              <a:t>_________ </a:t>
            </a:r>
            <a:r>
              <a:rPr lang="en-US" sz="7200" dirty="0">
                <a:latin typeface="Times New Roman" pitchFamily="18" charset="0"/>
              </a:rPr>
              <a:t>mg</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58163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latin typeface="Times New Roman" pitchFamily="18" charset="0"/>
              </a:rPr>
              <a:t>6.3 cm = </a:t>
            </a:r>
            <a:r>
              <a:rPr lang="en-US" sz="7200" dirty="0" smtClean="0">
                <a:latin typeface="Times New Roman" pitchFamily="18" charset="0"/>
              </a:rPr>
              <a:t>_______ </a:t>
            </a:r>
            <a:r>
              <a:rPr lang="en-US" sz="7200" dirty="0">
                <a:latin typeface="Times New Roman" pitchFamily="18" charset="0"/>
              </a:rPr>
              <a:t>mm</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75875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latin typeface="Times New Roman" pitchFamily="18" charset="0"/>
              </a:rPr>
              <a:t>120000 hg </a:t>
            </a:r>
            <a:r>
              <a:rPr lang="en-US" sz="7200" dirty="0">
                <a:latin typeface="Times New Roman" pitchFamily="18" charset="0"/>
              </a:rPr>
              <a:t>= ________ m</a:t>
            </a:r>
            <a:r>
              <a:rPr lang="en-US" sz="7200" dirty="0" smtClean="0">
                <a:latin typeface="Times New Roman" pitchFamily="18" charset="0"/>
              </a:rPr>
              <a:t>g</a:t>
            </a:r>
            <a:endParaRPr lang="en-US" sz="7200" b="1" dirty="0">
              <a:latin typeface="Times New Roman" pitchFamily="18" charset="0"/>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696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3336925" y="3160713"/>
            <a:ext cx="184150" cy="366712"/>
          </a:xfrm>
          <a:prstGeom prst="rect">
            <a:avLst/>
          </a:prstGeom>
          <a:noFill/>
          <a:ln w="9525">
            <a:noFill/>
            <a:miter lim="800000"/>
            <a:headEnd/>
            <a:tailEnd/>
          </a:ln>
          <a:effectLst/>
        </p:spPr>
        <p:txBody>
          <a:bodyPr wrap="none">
            <a:spAutoFit/>
          </a:bodyPr>
          <a:lstStyle/>
          <a:p>
            <a:endParaRPr lang="en-US"/>
          </a:p>
        </p:txBody>
      </p:sp>
      <p:sp>
        <p:nvSpPr>
          <p:cNvPr id="6151" name="Text Box 7"/>
          <p:cNvSpPr txBox="1">
            <a:spLocks noChangeArrowheads="1"/>
          </p:cNvSpPr>
          <p:nvPr/>
        </p:nvSpPr>
        <p:spPr bwMode="auto">
          <a:xfrm>
            <a:off x="1981200" y="990601"/>
            <a:ext cx="8305800" cy="5584825"/>
          </a:xfrm>
          <a:prstGeom prst="rect">
            <a:avLst/>
          </a:prstGeom>
          <a:noFill/>
          <a:ln w="9525">
            <a:noFill/>
            <a:miter lim="800000"/>
            <a:headEnd/>
            <a:tailEnd/>
          </a:ln>
          <a:effectLst/>
        </p:spPr>
        <p:txBody>
          <a:bodyPr>
            <a:spAutoFit/>
          </a:bodyPr>
          <a:lstStyle/>
          <a:p>
            <a:r>
              <a:rPr lang="en-US" b="1" dirty="0">
                <a:latin typeface="Times New Roman" pitchFamily="18" charset="0"/>
              </a:rPr>
              <a:t>Write the correct abbreviation for each metric unit.</a:t>
            </a:r>
          </a:p>
          <a:p>
            <a:endParaRPr lang="en-US" dirty="0">
              <a:latin typeface="Times New Roman" pitchFamily="18" charset="0"/>
            </a:endParaRPr>
          </a:p>
          <a:p>
            <a:r>
              <a:rPr lang="en-US" dirty="0">
                <a:latin typeface="Times New Roman" pitchFamily="18" charset="0"/>
              </a:rPr>
              <a:t>1) Kilogram _____ 		4) Milliliter _____ 		7) Kilometer _____</a:t>
            </a:r>
          </a:p>
          <a:p>
            <a:endParaRPr lang="en-US" dirty="0">
              <a:latin typeface="Times New Roman" pitchFamily="18" charset="0"/>
            </a:endParaRPr>
          </a:p>
          <a:p>
            <a:r>
              <a:rPr lang="en-US" dirty="0">
                <a:latin typeface="Times New Roman" pitchFamily="18" charset="0"/>
              </a:rPr>
              <a:t>2) Meter _____ 		5) Millimeter _____ 	8) Centimeter _____</a:t>
            </a:r>
          </a:p>
          <a:p>
            <a:endParaRPr lang="en-US" dirty="0">
              <a:latin typeface="Times New Roman" pitchFamily="18" charset="0"/>
            </a:endParaRPr>
          </a:p>
          <a:p>
            <a:r>
              <a:rPr lang="en-US" dirty="0">
                <a:latin typeface="Times New Roman" pitchFamily="18" charset="0"/>
              </a:rPr>
              <a:t>3) Gram _____ 		6) Liter _____ 		9) Milligram _____</a:t>
            </a:r>
          </a:p>
          <a:p>
            <a:endParaRPr lang="en-US" b="1" dirty="0">
              <a:latin typeface="Times New Roman" pitchFamily="18" charset="0"/>
            </a:endParaRPr>
          </a:p>
          <a:p>
            <a:r>
              <a:rPr lang="en-US" b="1" dirty="0">
                <a:latin typeface="Times New Roman" pitchFamily="18" charset="0"/>
              </a:rPr>
              <a:t>Try these conversions, using the ladder method.</a:t>
            </a:r>
          </a:p>
          <a:p>
            <a:endParaRPr lang="en-US" dirty="0">
              <a:latin typeface="Times New Roman" pitchFamily="18" charset="0"/>
            </a:endParaRPr>
          </a:p>
          <a:p>
            <a:r>
              <a:rPr lang="en-US" dirty="0">
                <a:latin typeface="Times New Roman" pitchFamily="18" charset="0"/>
              </a:rPr>
              <a:t>10) 2000 mg = </a:t>
            </a:r>
            <a:r>
              <a:rPr lang="en-US" dirty="0" smtClean="0">
                <a:latin typeface="Times New Roman" pitchFamily="18" charset="0"/>
              </a:rPr>
              <a:t>______ </a:t>
            </a:r>
            <a:r>
              <a:rPr lang="en-US" dirty="0">
                <a:latin typeface="Times New Roman" pitchFamily="18" charset="0"/>
              </a:rPr>
              <a:t>g 	15) 5 L = _______ mL 	</a:t>
            </a:r>
            <a:r>
              <a:rPr lang="en-US" dirty="0" smtClean="0">
                <a:latin typeface="Times New Roman" pitchFamily="18" charset="0"/>
              </a:rPr>
              <a:t>20</a:t>
            </a:r>
            <a:r>
              <a:rPr lang="en-US" dirty="0">
                <a:latin typeface="Times New Roman" pitchFamily="18" charset="0"/>
              </a:rPr>
              <a:t>) 16 cm = _______ _</a:t>
            </a:r>
            <a:r>
              <a:rPr lang="en-US" dirty="0" smtClean="0">
                <a:latin typeface="Times New Roman" pitchFamily="18" charset="0"/>
              </a:rPr>
              <a:t>mm</a:t>
            </a:r>
            <a:endParaRPr lang="en-US" dirty="0">
              <a:latin typeface="Times New Roman" pitchFamily="18" charset="0"/>
            </a:endParaRPr>
          </a:p>
          <a:p>
            <a:endParaRPr lang="en-US" dirty="0">
              <a:latin typeface="Times New Roman" pitchFamily="18" charset="0"/>
            </a:endParaRPr>
          </a:p>
          <a:p>
            <a:r>
              <a:rPr lang="en-US" dirty="0">
                <a:latin typeface="Times New Roman" pitchFamily="18" charset="0"/>
              </a:rPr>
              <a:t>11) 104 km = _______ m 	16) 198 g = </a:t>
            </a:r>
            <a:r>
              <a:rPr lang="en-US" dirty="0" smtClean="0">
                <a:latin typeface="Times New Roman" pitchFamily="18" charset="0"/>
              </a:rPr>
              <a:t>_____  </a:t>
            </a:r>
            <a:r>
              <a:rPr lang="en-US" dirty="0">
                <a:latin typeface="Times New Roman" pitchFamily="18" charset="0"/>
              </a:rPr>
              <a:t>kg 	21) 2500 m = _______ km</a:t>
            </a:r>
          </a:p>
          <a:p>
            <a:endParaRPr lang="en-US" dirty="0">
              <a:latin typeface="Times New Roman" pitchFamily="18" charset="0"/>
            </a:endParaRPr>
          </a:p>
          <a:p>
            <a:r>
              <a:rPr lang="en-US" dirty="0">
                <a:latin typeface="Times New Roman" pitchFamily="18" charset="0"/>
              </a:rPr>
              <a:t>12) 480 cm = </a:t>
            </a:r>
            <a:r>
              <a:rPr lang="en-US" dirty="0" smtClean="0">
                <a:latin typeface="Times New Roman" pitchFamily="18" charset="0"/>
              </a:rPr>
              <a:t>_______ </a:t>
            </a:r>
            <a:r>
              <a:rPr lang="en-US" dirty="0">
                <a:latin typeface="Times New Roman" pitchFamily="18" charset="0"/>
              </a:rPr>
              <a:t>m 	</a:t>
            </a:r>
            <a:r>
              <a:rPr lang="en-US" dirty="0" smtClean="0">
                <a:latin typeface="Times New Roman" pitchFamily="18" charset="0"/>
              </a:rPr>
              <a:t>17</a:t>
            </a:r>
            <a:r>
              <a:rPr lang="en-US" dirty="0">
                <a:latin typeface="Times New Roman" pitchFamily="18" charset="0"/>
              </a:rPr>
              <a:t>) 75 mL = _____ L 	22) 65 g = </a:t>
            </a:r>
            <a:r>
              <a:rPr lang="en-US" dirty="0" smtClean="0">
                <a:latin typeface="Times New Roman" pitchFamily="18" charset="0"/>
              </a:rPr>
              <a:t>__________ </a:t>
            </a:r>
            <a:r>
              <a:rPr lang="en-US" dirty="0">
                <a:latin typeface="Times New Roman" pitchFamily="18" charset="0"/>
              </a:rPr>
              <a:t>mg</a:t>
            </a:r>
          </a:p>
          <a:p>
            <a:endParaRPr lang="en-US" dirty="0">
              <a:latin typeface="Times New Roman" pitchFamily="18" charset="0"/>
            </a:endParaRPr>
          </a:p>
          <a:p>
            <a:r>
              <a:rPr lang="en-US" dirty="0">
                <a:latin typeface="Times New Roman" pitchFamily="18" charset="0"/>
              </a:rPr>
              <a:t>13) 5.6 kg = </a:t>
            </a:r>
            <a:r>
              <a:rPr lang="en-US" dirty="0" smtClean="0">
                <a:latin typeface="Times New Roman" pitchFamily="18" charset="0"/>
              </a:rPr>
              <a:t>________ g </a:t>
            </a:r>
            <a:r>
              <a:rPr lang="en-US" dirty="0">
                <a:latin typeface="Times New Roman" pitchFamily="18" charset="0"/>
              </a:rPr>
              <a:t>	</a:t>
            </a:r>
            <a:r>
              <a:rPr lang="en-US" dirty="0" smtClean="0">
                <a:latin typeface="Times New Roman" pitchFamily="18" charset="0"/>
              </a:rPr>
              <a:t>18</a:t>
            </a:r>
            <a:r>
              <a:rPr lang="en-US" dirty="0">
                <a:latin typeface="Times New Roman" pitchFamily="18" charset="0"/>
              </a:rPr>
              <a:t>) 50 cm = _____ m 	23) 6.3 cm = </a:t>
            </a:r>
            <a:r>
              <a:rPr lang="en-US" dirty="0" smtClean="0">
                <a:latin typeface="Times New Roman" pitchFamily="18" charset="0"/>
              </a:rPr>
              <a:t>________ </a:t>
            </a:r>
            <a:r>
              <a:rPr lang="en-US" dirty="0">
                <a:latin typeface="Times New Roman" pitchFamily="18" charset="0"/>
              </a:rPr>
              <a:t>mm</a:t>
            </a:r>
          </a:p>
          <a:p>
            <a:endParaRPr lang="en-US" dirty="0">
              <a:latin typeface="Times New Roman" pitchFamily="18" charset="0"/>
            </a:endParaRPr>
          </a:p>
          <a:p>
            <a:r>
              <a:rPr lang="en-US" dirty="0">
                <a:latin typeface="Times New Roman" pitchFamily="18" charset="0"/>
              </a:rPr>
              <a:t>14) 8 mm = </a:t>
            </a:r>
            <a:r>
              <a:rPr lang="en-US" dirty="0" smtClean="0">
                <a:latin typeface="Times New Roman" pitchFamily="18" charset="0"/>
              </a:rPr>
              <a:t>________ </a:t>
            </a:r>
            <a:r>
              <a:rPr lang="en-US" dirty="0">
                <a:latin typeface="Times New Roman" pitchFamily="18" charset="0"/>
              </a:rPr>
              <a:t>cm </a:t>
            </a:r>
            <a:r>
              <a:rPr lang="en-US" dirty="0" smtClean="0">
                <a:latin typeface="Times New Roman" pitchFamily="18" charset="0"/>
              </a:rPr>
              <a:t>	19</a:t>
            </a:r>
            <a:r>
              <a:rPr lang="en-US" dirty="0">
                <a:latin typeface="Times New Roman" pitchFamily="18" charset="0"/>
              </a:rPr>
              <a:t>) 5.6 m = _____ cm 	24) 120 mg = </a:t>
            </a:r>
            <a:r>
              <a:rPr lang="en-US" dirty="0" smtClean="0">
                <a:latin typeface="Times New Roman" pitchFamily="18" charset="0"/>
              </a:rPr>
              <a:t>________ </a:t>
            </a:r>
            <a:r>
              <a:rPr lang="en-US" dirty="0">
                <a:latin typeface="Times New Roman" pitchFamily="18" charset="0"/>
              </a:rPr>
              <a:t>g</a:t>
            </a:r>
            <a:endParaRPr lang="en-US" b="1" dirty="0">
              <a:latin typeface="Times New Roman" pitchFamily="18" charset="0"/>
            </a:endParaRPr>
          </a:p>
          <a:p>
            <a:r>
              <a:rPr lang="en-US" b="1" dirty="0">
                <a:latin typeface="Times New Roman" pitchFamily="18" charset="0"/>
              </a:rPr>
              <a:t>	</a:t>
            </a:r>
          </a:p>
        </p:txBody>
      </p:sp>
      <p:sp>
        <p:nvSpPr>
          <p:cNvPr id="6155" name="Text Box 11"/>
          <p:cNvSpPr txBox="1">
            <a:spLocks noChangeArrowheads="1"/>
          </p:cNvSpPr>
          <p:nvPr/>
        </p:nvSpPr>
        <p:spPr bwMode="auto">
          <a:xfrm>
            <a:off x="1676400" y="152400"/>
            <a:ext cx="8839200" cy="579438"/>
          </a:xfrm>
          <a:prstGeom prst="rect">
            <a:avLst/>
          </a:prstGeom>
          <a:solidFill>
            <a:srgbClr val="FFFF00"/>
          </a:solidFill>
          <a:ln w="9525">
            <a:noFill/>
            <a:miter lim="800000"/>
            <a:headEnd/>
            <a:tailEnd/>
          </a:ln>
          <a:effectLst/>
        </p:spPr>
        <p:txBody>
          <a:bodyPr>
            <a:spAutoFit/>
          </a:bodyPr>
          <a:lstStyle/>
          <a:p>
            <a:pPr algn="ctr">
              <a:spcBef>
                <a:spcPct val="50000"/>
              </a:spcBef>
            </a:pPr>
            <a:r>
              <a:rPr lang="en-US" sz="3200" b="1">
                <a:latin typeface="Times New Roman" pitchFamily="18" charset="0"/>
              </a:rPr>
              <a:t>Metric Conversion Challenge</a:t>
            </a:r>
          </a:p>
        </p:txBody>
      </p:sp>
    </p:spTree>
    <p:extLst>
      <p:ext uri="{BB962C8B-B14F-4D97-AF65-F5344CB8AC3E}">
        <p14:creationId xmlns:p14="http://schemas.microsoft.com/office/powerpoint/2010/main" val="39576272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Problems</a:t>
            </a:r>
            <a:endParaRPr lang="en-US" dirty="0"/>
          </a:p>
        </p:txBody>
      </p:sp>
      <p:sp>
        <p:nvSpPr>
          <p:cNvPr id="3" name="Content Placeholder 2"/>
          <p:cNvSpPr>
            <a:spLocks noGrp="1"/>
          </p:cNvSpPr>
          <p:nvPr>
            <p:ph idx="1"/>
          </p:nvPr>
        </p:nvSpPr>
        <p:spPr/>
        <p:txBody>
          <a:bodyPr>
            <a:normAutofit/>
          </a:bodyPr>
          <a:lstStyle/>
          <a:p>
            <a:r>
              <a:rPr lang="en-US" sz="2400" dirty="0"/>
              <a:t>There is a jar on the cabinet by the refrigerator. Savannah pours two hundred eight </a:t>
            </a:r>
            <a:r>
              <a:rPr lang="en-US" sz="2400" dirty="0" smtClean="0"/>
              <a:t>milliliters </a:t>
            </a:r>
            <a:r>
              <a:rPr lang="en-US" sz="2400" dirty="0"/>
              <a:t>of </a:t>
            </a:r>
            <a:r>
              <a:rPr lang="en-US" sz="2400" dirty="0" smtClean="0"/>
              <a:t>water </a:t>
            </a:r>
            <a:r>
              <a:rPr lang="en-US" sz="2400" dirty="0"/>
              <a:t>in the jar six times to fill it, how many liters of water does it take to fill the jar?</a:t>
            </a:r>
          </a:p>
          <a:p>
            <a:endParaRPr lang="en-US" sz="2400" dirty="0" smtClean="0"/>
          </a:p>
          <a:p>
            <a:endParaRPr lang="en-US" sz="2400" dirty="0"/>
          </a:p>
        </p:txBody>
      </p:sp>
    </p:spTree>
    <p:extLst>
      <p:ext uri="{BB962C8B-B14F-4D97-AF65-F5344CB8AC3E}">
        <p14:creationId xmlns:p14="http://schemas.microsoft.com/office/powerpoint/2010/main" val="38163592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Eric’s father asked an engineer to survey the field behind his house. He wanted to plant some apple and pear trees there. According to the survey, the field is thirty-eight meters long and seventeen meters wide. What is the perimeter of the field in kilometers?</a:t>
            </a:r>
          </a:p>
          <a:p>
            <a:endParaRPr lang="en-US" sz="2400" dirty="0"/>
          </a:p>
        </p:txBody>
      </p:sp>
    </p:spTree>
    <p:extLst>
      <p:ext uri="{BB962C8B-B14F-4D97-AF65-F5344CB8AC3E}">
        <p14:creationId xmlns:p14="http://schemas.microsoft.com/office/powerpoint/2010/main" val="36370467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p:txBody>
          <a:bodyPr>
            <a:normAutofit/>
          </a:bodyPr>
          <a:lstStyle/>
          <a:p>
            <a:r>
              <a:rPr lang="en-US" sz="2400" dirty="0"/>
              <a:t>Dylan is the best athlete in our school. He plays football, basketball, and baseball and does the </a:t>
            </a:r>
            <a:r>
              <a:rPr lang="en-US" sz="2400" dirty="0" smtClean="0"/>
              <a:t>pole </a:t>
            </a:r>
            <a:r>
              <a:rPr lang="en-US" sz="2400" dirty="0"/>
              <a:t>vault </a:t>
            </a:r>
            <a:r>
              <a:rPr lang="en-US" sz="2400" dirty="0" smtClean="0"/>
              <a:t>for the </a:t>
            </a:r>
            <a:r>
              <a:rPr lang="en-US" sz="2400" dirty="0"/>
              <a:t>track team. He can vault up to five meters and </a:t>
            </a:r>
            <a:r>
              <a:rPr lang="en-US" sz="2400" dirty="0" smtClean="0"/>
              <a:t>seventy-three </a:t>
            </a:r>
            <a:r>
              <a:rPr lang="en-US" sz="2400" dirty="0"/>
              <a:t>centimeters. If </a:t>
            </a:r>
            <a:r>
              <a:rPr lang="en-US" sz="2400" dirty="0" smtClean="0"/>
              <a:t>he </a:t>
            </a:r>
            <a:r>
              <a:rPr lang="en-US" sz="2400" dirty="0"/>
              <a:t>would like to be able to pole vault up to six and twelve hundredths meters, how many more </a:t>
            </a:r>
            <a:r>
              <a:rPr lang="en-US" sz="2400" dirty="0" smtClean="0"/>
              <a:t>centimeters </a:t>
            </a:r>
            <a:r>
              <a:rPr lang="en-US" sz="2400" dirty="0"/>
              <a:t>does he need to pole vault to reach his goal?</a:t>
            </a:r>
          </a:p>
          <a:p>
            <a:endParaRPr lang="en-US" sz="2400" dirty="0"/>
          </a:p>
        </p:txBody>
      </p:sp>
    </p:spTree>
    <p:extLst>
      <p:ext uri="{BB962C8B-B14F-4D97-AF65-F5344CB8AC3E}">
        <p14:creationId xmlns:p14="http://schemas.microsoft.com/office/powerpoint/2010/main" val="2314905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Experiment Writing Assignment</a:t>
            </a:r>
            <a:endParaRPr lang="en-US" dirty="0"/>
          </a:p>
        </p:txBody>
      </p:sp>
      <p:sp>
        <p:nvSpPr>
          <p:cNvPr id="8" name="Content Placeholder 7"/>
          <p:cNvSpPr>
            <a:spLocks noGrp="1"/>
          </p:cNvSpPr>
          <p:nvPr>
            <p:ph idx="1"/>
          </p:nvPr>
        </p:nvSpPr>
        <p:spPr>
          <a:xfrm>
            <a:off x="2518117" y="2619275"/>
            <a:ext cx="10156874" cy="3923909"/>
          </a:xfrm>
        </p:spPr>
        <p:txBody>
          <a:bodyPr>
            <a:normAutofit fontScale="92500" lnSpcReduction="10000"/>
          </a:bodyPr>
          <a:lstStyle/>
          <a:p>
            <a:pPr>
              <a:buNone/>
            </a:pPr>
            <a:r>
              <a:rPr lang="en-US" sz="3400" b="1" dirty="0">
                <a:solidFill>
                  <a:srgbClr val="000000"/>
                </a:solidFill>
                <a:latin typeface="Calibri" charset="0"/>
                <a:ea typeface="SimSun" charset="0"/>
                <a:cs typeface="SimSun" charset="0"/>
              </a:rPr>
              <a:t>You have been assigned to design an experiment to determine the effects of light on the growth of tomato plants.  In your experimental design be sure to:</a:t>
            </a:r>
          </a:p>
          <a:p>
            <a:pPr lvl="1"/>
            <a:r>
              <a:rPr lang="en-US" sz="3000" b="1" dirty="0">
                <a:solidFill>
                  <a:srgbClr val="000000"/>
                </a:solidFill>
                <a:latin typeface="Calibri" charset="0"/>
                <a:ea typeface="SimSun" charset="0"/>
                <a:cs typeface="SimSun" charset="0"/>
              </a:rPr>
              <a:t>State </a:t>
            </a:r>
            <a:r>
              <a:rPr lang="en-US" sz="3000" b="1" dirty="0" smtClean="0">
                <a:solidFill>
                  <a:srgbClr val="000000"/>
                </a:solidFill>
                <a:latin typeface="Calibri" charset="0"/>
                <a:ea typeface="SimSun" charset="0"/>
                <a:cs typeface="SimSun" charset="0"/>
              </a:rPr>
              <a:t>the problem and one </a:t>
            </a:r>
            <a:r>
              <a:rPr lang="en-US" sz="3000" b="1" dirty="0">
                <a:solidFill>
                  <a:srgbClr val="000000"/>
                </a:solidFill>
                <a:latin typeface="Calibri" charset="0"/>
                <a:ea typeface="SimSun" charset="0"/>
                <a:cs typeface="SimSun" charset="0"/>
              </a:rPr>
              <a:t>hypothesis to be tested</a:t>
            </a:r>
          </a:p>
          <a:p>
            <a:pPr lvl="1"/>
            <a:r>
              <a:rPr lang="en-US" sz="3000" b="1" dirty="0">
                <a:solidFill>
                  <a:srgbClr val="000000"/>
                </a:solidFill>
                <a:latin typeface="Calibri" charset="0"/>
                <a:ea typeface="SimSun" charset="0"/>
                <a:cs typeface="SimSun" charset="0"/>
              </a:rPr>
              <a:t>Identify the independent variable in the experiment</a:t>
            </a:r>
          </a:p>
          <a:p>
            <a:pPr lvl="1"/>
            <a:r>
              <a:rPr lang="en-US" sz="3000" b="1" dirty="0">
                <a:solidFill>
                  <a:srgbClr val="000000"/>
                </a:solidFill>
                <a:latin typeface="Calibri" charset="0"/>
                <a:ea typeface="SimSun" charset="0"/>
                <a:cs typeface="SimSun" charset="0"/>
              </a:rPr>
              <a:t>Describe the type of data to be collected</a:t>
            </a:r>
          </a:p>
          <a:p>
            <a:pPr lvl="1"/>
            <a:r>
              <a:rPr lang="en-US" sz="3000" b="1" dirty="0">
                <a:solidFill>
                  <a:srgbClr val="000000"/>
                </a:solidFill>
                <a:latin typeface="Calibri" charset="0"/>
                <a:ea typeface="SimSun" charset="0"/>
                <a:cs typeface="SimSun" charset="0"/>
              </a:rPr>
              <a:t>Describe how the experimental group should be treated differently than the control </a:t>
            </a:r>
            <a:r>
              <a:rPr lang="en-US" sz="3000" b="1" dirty="0" smtClean="0">
                <a:solidFill>
                  <a:srgbClr val="000000"/>
                </a:solidFill>
                <a:latin typeface="Calibri" charset="0"/>
                <a:ea typeface="SimSun" charset="0"/>
                <a:cs typeface="SimSun" charset="0"/>
              </a:rPr>
              <a:t>group (variables and constants).</a:t>
            </a:r>
            <a:endParaRPr lang="en-US" sz="4400" b="1" dirty="0">
              <a:solidFill>
                <a:srgbClr val="000000"/>
              </a:solidFill>
              <a:latin typeface="Calibri" charset="0"/>
              <a:ea typeface="SimSun" charset="0"/>
              <a:cs typeface="SimSun" charset="0"/>
            </a:endParaRPr>
          </a:p>
          <a:p>
            <a:endParaRPr lang="en-US" dirty="0"/>
          </a:p>
        </p:txBody>
      </p:sp>
      <p:pic>
        <p:nvPicPr>
          <p:cNvPr id="9" name="Picture 8"/>
          <p:cNvPicPr>
            <a:picLocks noChangeAspect="1"/>
          </p:cNvPicPr>
          <p:nvPr/>
        </p:nvPicPr>
        <p:blipFill>
          <a:blip r:embed="rId2"/>
          <a:stretch>
            <a:fillRect/>
          </a:stretch>
        </p:blipFill>
        <p:spPr>
          <a:xfrm>
            <a:off x="71742" y="2236764"/>
            <a:ext cx="2558916" cy="4621236"/>
          </a:xfrm>
          <a:prstGeom prst="rect">
            <a:avLst/>
          </a:prstGeom>
        </p:spPr>
      </p:pic>
    </p:spTree>
    <p:extLst>
      <p:ext uri="{BB962C8B-B14F-4D97-AF65-F5344CB8AC3E}">
        <p14:creationId xmlns:p14="http://schemas.microsoft.com/office/powerpoint/2010/main" val="2926465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5887" y="191728"/>
            <a:ext cx="4793088" cy="1143000"/>
          </a:xfrm>
          <a:solidFill>
            <a:schemeClr val="accent6">
              <a:lumMod val="20000"/>
              <a:lumOff val="80000"/>
            </a:schemeClr>
          </a:solidFill>
          <a:effectLst>
            <a:glow rad="1397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a:normAutofit/>
          </a:bodyPr>
          <a:lstStyle/>
          <a:p>
            <a:fld id="{4A476FC7-4753-4CDC-BE47-ED0F55A30B9F}" type="datetime4">
              <a:rPr lang="en-US" smtClean="0"/>
              <a:t>August 15, 2016</a:t>
            </a:fld>
            <a:endParaRPr lang="en-US" dirty="0"/>
          </a:p>
        </p:txBody>
      </p:sp>
      <p:sp>
        <p:nvSpPr>
          <p:cNvPr id="5" name="Text Placeholder 4"/>
          <p:cNvSpPr>
            <a:spLocks noGrp="1"/>
          </p:cNvSpPr>
          <p:nvPr>
            <p:ph type="body" idx="1"/>
          </p:nvPr>
        </p:nvSpPr>
        <p:spPr>
          <a:xfrm>
            <a:off x="525887" y="5547011"/>
            <a:ext cx="4793088" cy="1150470"/>
          </a:xfr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nchor="t">
            <a:normAutofit fontScale="85000" lnSpcReduction="20000"/>
          </a:bodyPr>
          <a:lstStyle/>
          <a:p>
            <a:r>
              <a:rPr lang="en-US" dirty="0" smtClean="0">
                <a:solidFill>
                  <a:schemeClr val="tx1"/>
                </a:solidFill>
              </a:rPr>
              <a:t>Reminders: </a:t>
            </a:r>
            <a:r>
              <a:rPr lang="en-US" b="0" dirty="0" smtClean="0">
                <a:solidFill>
                  <a:schemeClr val="tx1"/>
                </a:solidFill>
              </a:rPr>
              <a:t>Start bringing calculators and composition notebooks to class. Remember that parent letters are due by Friday.</a:t>
            </a:r>
            <a:endParaRPr lang="en-US" dirty="0" smtClean="0">
              <a:solidFill>
                <a:schemeClr val="tx1"/>
              </a:solidFill>
            </a:endParaRPr>
          </a:p>
        </p:txBody>
      </p:sp>
      <p:sp>
        <p:nvSpPr>
          <p:cNvPr id="7" name="Text Placeholder 6"/>
          <p:cNvSpPr>
            <a:spLocks noGrp="1"/>
          </p:cNvSpPr>
          <p:nvPr>
            <p:ph type="body" sz="half" idx="3"/>
          </p:nvPr>
        </p:nvSpPr>
        <p:spPr>
          <a:xfrm>
            <a:off x="5756856" y="117840"/>
            <a:ext cx="5306096" cy="1290777"/>
          </a:xfrm>
          <a:solidFill>
            <a:schemeClr val="accent6">
              <a:lumMod val="50000"/>
            </a:schemeClr>
          </a:solidFill>
        </p:spPr>
        <p:style>
          <a:lnRef idx="2">
            <a:schemeClr val="dk1"/>
          </a:lnRef>
          <a:fillRef idx="1">
            <a:schemeClr val="lt1"/>
          </a:fillRef>
          <a:effectRef idx="0">
            <a:schemeClr val="dk1"/>
          </a:effectRef>
          <a:fontRef idx="minor">
            <a:schemeClr val="dk1"/>
          </a:fontRef>
        </p:style>
        <p:txBody>
          <a:bodyPr anchor="t">
            <a:normAutofit/>
          </a:bodyPr>
          <a:lstStyle/>
          <a:p>
            <a:r>
              <a:rPr lang="en-US" sz="1800" dirty="0" smtClean="0">
                <a:solidFill>
                  <a:schemeClr val="bg1"/>
                </a:solidFill>
              </a:rPr>
              <a:t>After today, you should be able to…</a:t>
            </a:r>
          </a:p>
          <a:p>
            <a:pPr marL="342900" indent="-342900">
              <a:buFont typeface="Arial" panose="020B0604020202020204" pitchFamily="34" charset="0"/>
              <a:buChar char="•"/>
            </a:pPr>
            <a:r>
              <a:rPr lang="en-US" sz="1800" dirty="0" smtClean="0">
                <a:solidFill>
                  <a:schemeClr val="bg1"/>
                </a:solidFill>
              </a:rPr>
              <a:t>Identify proper tools for measurement </a:t>
            </a:r>
          </a:p>
          <a:p>
            <a:pPr marL="342900" indent="-342900">
              <a:buFont typeface="Arial" panose="020B0604020202020204" pitchFamily="34" charset="0"/>
              <a:buChar char="•"/>
            </a:pPr>
            <a:r>
              <a:rPr lang="en-US" sz="1800" dirty="0" smtClean="0">
                <a:solidFill>
                  <a:schemeClr val="bg1"/>
                </a:solidFill>
              </a:rPr>
              <a:t>Convert between metric units</a:t>
            </a:r>
            <a:endParaRPr lang="en-US" dirty="0">
              <a:solidFill>
                <a:schemeClr val="bg1"/>
              </a:solidFill>
            </a:endParaRPr>
          </a:p>
        </p:txBody>
      </p:sp>
      <p:sp>
        <p:nvSpPr>
          <p:cNvPr id="6" name="Content Placeholder 5"/>
          <p:cNvSpPr>
            <a:spLocks noGrp="1"/>
          </p:cNvSpPr>
          <p:nvPr>
            <p:ph sz="quarter" idx="2"/>
          </p:nvPr>
        </p:nvSpPr>
        <p:spPr>
          <a:xfrm>
            <a:off x="525886" y="1546729"/>
            <a:ext cx="10877219" cy="3827803"/>
          </a:xfrm>
          <a:solidFill>
            <a:schemeClr val="accent6">
              <a:lumMod val="50000"/>
            </a:schemeClr>
          </a:solidFill>
          <a:effectLst>
            <a:glow rad="139700">
              <a:schemeClr val="accent6">
                <a:satMod val="175000"/>
                <a:alpha val="40000"/>
              </a:schemeClr>
            </a:glow>
          </a:effectLst>
        </p:spPr>
        <p:style>
          <a:lnRef idx="2">
            <a:schemeClr val="dk1"/>
          </a:lnRef>
          <a:fillRef idx="1">
            <a:schemeClr val="lt1"/>
          </a:fillRef>
          <a:effectRef idx="0">
            <a:schemeClr val="dk1"/>
          </a:effectRef>
          <a:fontRef idx="minor">
            <a:schemeClr val="dk1"/>
          </a:fontRef>
        </p:style>
        <p:txBody>
          <a:bodyPr>
            <a:normAutofit/>
          </a:bodyPr>
          <a:lstStyle/>
          <a:p>
            <a:pPr marL="0" indent="0">
              <a:buClr>
                <a:schemeClr val="bg1"/>
              </a:buClr>
              <a:buNone/>
            </a:pPr>
            <a:endParaRPr lang="en-US" sz="2000" dirty="0">
              <a:solidFill>
                <a:schemeClr val="bg1"/>
              </a:solidFill>
            </a:endParaRPr>
          </a:p>
          <a:p>
            <a:pPr marL="457200" indent="-457200">
              <a:buClr>
                <a:schemeClr val="bg1"/>
              </a:buClr>
              <a:buFont typeface="+mj-lt"/>
              <a:buAutoNum type="arabicPeriod"/>
            </a:pPr>
            <a:endParaRPr lang="en-US" sz="2000" dirty="0" smtClean="0"/>
          </a:p>
          <a:p>
            <a:pPr marL="457200" indent="-457200">
              <a:buClr>
                <a:schemeClr val="bg1"/>
              </a:buClr>
              <a:buFont typeface="+mj-lt"/>
              <a:buAutoNum type="arabicPeriod"/>
            </a:pPr>
            <a:endParaRPr lang="en-US" sz="2000" dirty="0"/>
          </a:p>
        </p:txBody>
      </p:sp>
      <p:sp>
        <p:nvSpPr>
          <p:cNvPr id="13" name="Content Placeholder 12"/>
          <p:cNvSpPr>
            <a:spLocks noGrp="1"/>
          </p:cNvSpPr>
          <p:nvPr>
            <p:ph sz="quarter" idx="4"/>
          </p:nvPr>
        </p:nvSpPr>
        <p:spPr>
          <a:xfrm>
            <a:off x="5756856" y="5547011"/>
            <a:ext cx="5306096" cy="1150470"/>
          </a:xfrm>
          <a:solidFill>
            <a:schemeClr val="accent6">
              <a:lumMod val="50000"/>
            </a:schemeClr>
          </a:solidFill>
        </p:spPr>
        <p:style>
          <a:lnRef idx="2">
            <a:schemeClr val="dk1"/>
          </a:lnRef>
          <a:fillRef idx="1">
            <a:schemeClr val="lt1"/>
          </a:fillRef>
          <a:effectRef idx="0">
            <a:schemeClr val="dk1"/>
          </a:effectRef>
          <a:fontRef idx="minor">
            <a:schemeClr val="dk1"/>
          </a:fontRef>
        </p:style>
        <p:txBody>
          <a:bodyPr/>
          <a:lstStyle/>
          <a:p>
            <a:pPr marL="0" indent="0">
              <a:buNone/>
            </a:pPr>
            <a:r>
              <a:rPr lang="en-US" dirty="0" smtClean="0">
                <a:solidFill>
                  <a:schemeClr val="bg1"/>
                </a:solidFill>
              </a:rPr>
              <a:t>Homework: NONE</a:t>
            </a:r>
            <a:endParaRPr lang="en-US" dirty="0">
              <a:solidFill>
                <a:schemeClr val="bg1"/>
              </a:solidFill>
            </a:endParaRPr>
          </a:p>
        </p:txBody>
      </p:sp>
      <p:pic>
        <p:nvPicPr>
          <p:cNvPr id="2" name="Picture 1"/>
          <p:cNvPicPr>
            <a:picLocks noChangeAspect="1"/>
          </p:cNvPicPr>
          <p:nvPr/>
        </p:nvPicPr>
        <p:blipFill rotWithShape="1">
          <a:blip r:embed="rId2"/>
          <a:srcRect l="25679" t="25274" r="24816" b="21656"/>
          <a:stretch/>
        </p:blipFill>
        <p:spPr>
          <a:xfrm>
            <a:off x="525886" y="1507208"/>
            <a:ext cx="11024430" cy="4039803"/>
          </a:xfrm>
          <a:prstGeom prst="rect">
            <a:avLst/>
          </a:prstGeom>
        </p:spPr>
      </p:pic>
      <p:sp>
        <p:nvSpPr>
          <p:cNvPr id="3" name="TextBox 2"/>
          <p:cNvSpPr txBox="1"/>
          <p:nvPr/>
        </p:nvSpPr>
        <p:spPr>
          <a:xfrm>
            <a:off x="5591691" y="1581096"/>
            <a:ext cx="3744814" cy="646331"/>
          </a:xfrm>
          <a:prstGeom prst="rect">
            <a:avLst/>
          </a:prstGeom>
          <a:noFill/>
        </p:spPr>
        <p:txBody>
          <a:bodyPr wrap="square" rtlCol="0">
            <a:spAutoFit/>
          </a:bodyPr>
          <a:lstStyle/>
          <a:p>
            <a:r>
              <a:rPr lang="en-US" sz="3600" dirty="0" smtClean="0"/>
              <a:t>Starter</a:t>
            </a:r>
            <a:endParaRPr lang="en-US" sz="3600" dirty="0"/>
          </a:p>
        </p:txBody>
      </p:sp>
    </p:spTree>
    <p:extLst>
      <p:ext uri="{BB962C8B-B14F-4D97-AF65-F5344CB8AC3E}">
        <p14:creationId xmlns:p14="http://schemas.microsoft.com/office/powerpoint/2010/main" val="2556993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Measurement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00236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Unit of Measurement</a:t>
            </a:r>
            <a:endParaRPr lang="en-US" dirty="0"/>
          </a:p>
        </p:txBody>
      </p:sp>
      <p:sp>
        <p:nvSpPr>
          <p:cNvPr id="4" name="Content Placeholder 3"/>
          <p:cNvSpPr>
            <a:spLocks noGrp="1"/>
          </p:cNvSpPr>
          <p:nvPr>
            <p:ph idx="1"/>
          </p:nvPr>
        </p:nvSpPr>
        <p:spPr>
          <a:xfrm>
            <a:off x="591568" y="2011679"/>
            <a:ext cx="11225294" cy="5064369"/>
          </a:xfrm>
        </p:spPr>
        <p:txBody>
          <a:bodyPr>
            <a:normAutofit/>
          </a:bodyPr>
          <a:lstStyle/>
          <a:p>
            <a:r>
              <a:rPr lang="en-US" b="1" u="sng" dirty="0"/>
              <a:t>OBJECTIVE</a:t>
            </a:r>
            <a:endParaRPr lang="en-US" dirty="0"/>
          </a:p>
          <a:p>
            <a:r>
              <a:rPr lang="en-US" dirty="0"/>
              <a:t>In this experiment, you and your group will be creating a unique unit of measurement based on the length of an object in the classroom.  You will then figure out how to measure objects around the room and in the building using your new unit of measurement</a:t>
            </a:r>
            <a:r>
              <a:rPr lang="en-US" dirty="0" smtClean="0"/>
              <a:t>.</a:t>
            </a:r>
            <a:r>
              <a:rPr lang="en-US" dirty="0"/>
              <a:t> </a:t>
            </a:r>
          </a:p>
          <a:p>
            <a:r>
              <a:rPr lang="en-US" b="1" u="sng" dirty="0"/>
              <a:t>PROCEDURE</a:t>
            </a:r>
            <a:endParaRPr lang="en-US" dirty="0"/>
          </a:p>
          <a:p>
            <a:pPr lvl="0"/>
            <a:r>
              <a:rPr lang="en-US" dirty="0"/>
              <a:t>Pick an item to use as your unit of measurement. Record its name.</a:t>
            </a:r>
          </a:p>
          <a:p>
            <a:pPr lvl="0"/>
            <a:r>
              <a:rPr lang="en-US" dirty="0"/>
              <a:t>Using the item, measure each of the items listed </a:t>
            </a:r>
            <a:r>
              <a:rPr lang="en-US" dirty="0" smtClean="0"/>
              <a:t>below</a:t>
            </a:r>
            <a:endParaRPr lang="en-US" dirty="0"/>
          </a:p>
          <a:p>
            <a:pPr lvl="1"/>
            <a:r>
              <a:rPr lang="en-US" dirty="0"/>
              <a:t>Name of your new unit of measurement:  	</a:t>
            </a:r>
            <a:r>
              <a:rPr lang="en-US" dirty="0" smtClean="0"/>
              <a:t>____________________</a:t>
            </a:r>
            <a:endParaRPr lang="en-US" dirty="0"/>
          </a:p>
          <a:p>
            <a:pPr lvl="1"/>
            <a:r>
              <a:rPr lang="en-US" dirty="0"/>
              <a:t>The height of the tallest person in your group:  	</a:t>
            </a:r>
            <a:r>
              <a:rPr lang="en-US" dirty="0" smtClean="0"/>
              <a:t>____________________</a:t>
            </a:r>
            <a:endParaRPr lang="en-US" dirty="0"/>
          </a:p>
          <a:p>
            <a:pPr lvl="1"/>
            <a:r>
              <a:rPr lang="en-US" dirty="0"/>
              <a:t>Height of your desk in your units: 	</a:t>
            </a:r>
            <a:r>
              <a:rPr lang="en-US" dirty="0" smtClean="0"/>
              <a:t>____________________</a:t>
            </a:r>
            <a:r>
              <a:rPr lang="en-US" dirty="0"/>
              <a:t> </a:t>
            </a:r>
          </a:p>
          <a:p>
            <a:pPr lvl="1"/>
            <a:r>
              <a:rPr lang="en-US" dirty="0"/>
              <a:t>Length of the board units:  	</a:t>
            </a:r>
            <a:r>
              <a:rPr lang="en-US" dirty="0" smtClean="0"/>
              <a:t>____________________</a:t>
            </a:r>
            <a:endParaRPr lang="en-US" dirty="0"/>
          </a:p>
          <a:p>
            <a:pPr lvl="1"/>
            <a:r>
              <a:rPr lang="en-US" dirty="0"/>
              <a:t>Distance from my doorway to my desk:  	____________________</a:t>
            </a:r>
          </a:p>
          <a:p>
            <a:endParaRPr lang="en-US" dirty="0"/>
          </a:p>
        </p:txBody>
      </p:sp>
      <p:pic>
        <p:nvPicPr>
          <p:cNvPr id="5" name="Picture 4"/>
          <p:cNvPicPr>
            <a:picLocks noChangeAspect="1"/>
          </p:cNvPicPr>
          <p:nvPr/>
        </p:nvPicPr>
        <p:blipFill>
          <a:blip r:embed="rId2"/>
          <a:stretch>
            <a:fillRect/>
          </a:stretch>
        </p:blipFill>
        <p:spPr>
          <a:xfrm>
            <a:off x="7693675" y="3165230"/>
            <a:ext cx="4551978" cy="3692769"/>
          </a:xfrm>
          <a:prstGeom prst="rect">
            <a:avLst/>
          </a:prstGeom>
        </p:spPr>
      </p:pic>
    </p:spTree>
    <p:extLst>
      <p:ext uri="{BB962C8B-B14F-4D97-AF65-F5344CB8AC3E}">
        <p14:creationId xmlns:p14="http://schemas.microsoft.com/office/powerpoint/2010/main" val="726585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Purpose of Measurement</a:t>
            </a:r>
            <a:endParaRPr lang="en-US" dirty="0"/>
          </a:p>
        </p:txBody>
      </p:sp>
      <p:sp>
        <p:nvSpPr>
          <p:cNvPr id="3" name="Content Placeholder 2"/>
          <p:cNvSpPr>
            <a:spLocks noGrp="1"/>
          </p:cNvSpPr>
          <p:nvPr>
            <p:ph idx="1"/>
          </p:nvPr>
        </p:nvSpPr>
        <p:spPr>
          <a:xfrm>
            <a:off x="1154954" y="2223673"/>
            <a:ext cx="8825659" cy="3416300"/>
          </a:xfrm>
        </p:spPr>
        <p:txBody>
          <a:bodyPr>
            <a:normAutofit/>
          </a:bodyPr>
          <a:lstStyle/>
          <a:p>
            <a:r>
              <a:rPr lang="en-US" sz="3200" dirty="0" smtClean="0"/>
              <a:t>To describe quantitatively specific aspects of an object.</a:t>
            </a:r>
          </a:p>
          <a:p>
            <a:r>
              <a:rPr lang="en-US" sz="3200" dirty="0" smtClean="0"/>
              <a:t>If someone is telling you about a box, it helps to know some of the boxes measurements.</a:t>
            </a:r>
            <a:endParaRPr lang="en-US" sz="3200" dirty="0"/>
          </a:p>
        </p:txBody>
      </p:sp>
      <p:pic>
        <p:nvPicPr>
          <p:cNvPr id="4" name="Picture 3"/>
          <p:cNvPicPr>
            <a:picLocks noChangeAspect="1"/>
          </p:cNvPicPr>
          <p:nvPr/>
        </p:nvPicPr>
        <p:blipFill>
          <a:blip r:embed="rId2"/>
          <a:stretch>
            <a:fillRect/>
          </a:stretch>
        </p:blipFill>
        <p:spPr>
          <a:xfrm>
            <a:off x="609747" y="5098342"/>
            <a:ext cx="2245995" cy="1759658"/>
          </a:xfrm>
          <a:prstGeom prst="rect">
            <a:avLst/>
          </a:prstGeom>
        </p:spPr>
      </p:pic>
      <p:pic>
        <p:nvPicPr>
          <p:cNvPr id="5" name="Picture 4"/>
          <p:cNvPicPr>
            <a:picLocks noChangeAspect="1"/>
          </p:cNvPicPr>
          <p:nvPr/>
        </p:nvPicPr>
        <p:blipFill>
          <a:blip r:embed="rId3"/>
          <a:stretch>
            <a:fillRect/>
          </a:stretch>
        </p:blipFill>
        <p:spPr>
          <a:xfrm>
            <a:off x="8384724" y="4886325"/>
            <a:ext cx="2324100" cy="1971675"/>
          </a:xfrm>
          <a:prstGeom prst="rect">
            <a:avLst/>
          </a:prstGeom>
        </p:spPr>
      </p:pic>
    </p:spTree>
    <p:extLst>
      <p:ext uri="{BB962C8B-B14F-4D97-AF65-F5344CB8AC3E}">
        <p14:creationId xmlns:p14="http://schemas.microsoft.com/office/powerpoint/2010/main" val="1134924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952500"/>
            <a:ext cx="6400800" cy="685800"/>
          </a:xfrm>
        </p:spPr>
        <p:txBody>
          <a:bodyPr>
            <a:normAutofit/>
          </a:bodyPr>
          <a:lstStyle/>
          <a:p>
            <a:r>
              <a:rPr lang="en-US" dirty="0" smtClean="0"/>
              <a:t>Tools Used For </a:t>
            </a:r>
            <a:r>
              <a:rPr lang="en-US" dirty="0"/>
              <a:t>M</a:t>
            </a:r>
            <a:r>
              <a:rPr lang="en-US" dirty="0" smtClean="0"/>
              <a:t>easuring</a:t>
            </a:r>
            <a:endParaRPr lang="en-US" dirty="0"/>
          </a:p>
        </p:txBody>
      </p:sp>
      <p:sp>
        <p:nvSpPr>
          <p:cNvPr id="3" name="Content Placeholder 2"/>
          <p:cNvSpPr>
            <a:spLocks noGrp="1"/>
          </p:cNvSpPr>
          <p:nvPr>
            <p:ph idx="1"/>
          </p:nvPr>
        </p:nvSpPr>
        <p:spPr>
          <a:xfrm>
            <a:off x="284830" y="1934296"/>
            <a:ext cx="6400800" cy="4106469"/>
          </a:xfrm>
        </p:spPr>
        <p:txBody>
          <a:bodyPr>
            <a:noAutofit/>
          </a:bodyPr>
          <a:lstStyle/>
          <a:p>
            <a:r>
              <a:rPr lang="en-US" sz="1900" dirty="0" smtClean="0"/>
              <a:t>Volume</a:t>
            </a:r>
          </a:p>
          <a:p>
            <a:pPr lvl="1"/>
            <a:r>
              <a:rPr lang="en-US" sz="1900" dirty="0" smtClean="0"/>
              <a:t>Graduated Cylinder, Beaker, Flask</a:t>
            </a:r>
          </a:p>
          <a:p>
            <a:r>
              <a:rPr lang="en-US" sz="1900" dirty="0" smtClean="0"/>
              <a:t>Length</a:t>
            </a:r>
          </a:p>
          <a:p>
            <a:pPr lvl="1"/>
            <a:r>
              <a:rPr lang="en-US" sz="1900" dirty="0" err="1" smtClean="0"/>
              <a:t>Meterstick</a:t>
            </a:r>
            <a:r>
              <a:rPr lang="en-US" sz="1900" dirty="0" smtClean="0"/>
              <a:t>, ruler, tape measure</a:t>
            </a:r>
          </a:p>
          <a:p>
            <a:r>
              <a:rPr lang="en-US" sz="1900" dirty="0" smtClean="0"/>
              <a:t>Mass</a:t>
            </a:r>
          </a:p>
          <a:p>
            <a:pPr lvl="1"/>
            <a:r>
              <a:rPr lang="en-US" sz="1900" dirty="0" smtClean="0"/>
              <a:t>Triple beam balance, scale</a:t>
            </a:r>
          </a:p>
          <a:p>
            <a:r>
              <a:rPr lang="en-US" sz="1900" dirty="0" smtClean="0"/>
              <a:t>Time</a:t>
            </a:r>
          </a:p>
          <a:p>
            <a:pPr lvl="1"/>
            <a:r>
              <a:rPr lang="en-US" sz="1900" dirty="0" smtClean="0"/>
              <a:t>Stopwatch or clock</a:t>
            </a:r>
          </a:p>
          <a:p>
            <a:r>
              <a:rPr lang="en-US" sz="1900" dirty="0" smtClean="0"/>
              <a:t>Force</a:t>
            </a:r>
          </a:p>
          <a:p>
            <a:pPr lvl="1"/>
            <a:r>
              <a:rPr lang="en-US" sz="1900" dirty="0" smtClean="0"/>
              <a:t>Spring Scale</a:t>
            </a:r>
          </a:p>
          <a:p>
            <a:r>
              <a:rPr lang="en-US" sz="1900" dirty="0" smtClean="0"/>
              <a:t>Temperature</a:t>
            </a:r>
          </a:p>
          <a:p>
            <a:pPr lvl="1"/>
            <a:r>
              <a:rPr lang="en-US" sz="1900" dirty="0" smtClean="0"/>
              <a:t>Thermometer</a:t>
            </a:r>
            <a:endParaRPr lang="en-US" sz="1900" dirty="0"/>
          </a:p>
        </p:txBody>
      </p:sp>
    </p:spTree>
    <p:extLst>
      <p:ext uri="{BB962C8B-B14F-4D97-AF65-F5344CB8AC3E}">
        <p14:creationId xmlns:p14="http://schemas.microsoft.com/office/powerpoint/2010/main" val="4903114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10295</TotalTime>
  <Words>1219</Words>
  <Application>Microsoft Office PowerPoint</Application>
  <PresentationFormat>Widescreen</PresentationFormat>
  <Paragraphs>284</Paragraphs>
  <Slides>37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ＭＳ Ｐゴシック</vt:lpstr>
      <vt:lpstr>SimSun</vt:lpstr>
      <vt:lpstr>Arial</vt:lpstr>
      <vt:lpstr>Calibri</vt:lpstr>
      <vt:lpstr>Cambria</vt:lpstr>
      <vt:lpstr>Century Gothic</vt:lpstr>
      <vt:lpstr>Times New Roman</vt:lpstr>
      <vt:lpstr>Wingdings 3</vt:lpstr>
      <vt:lpstr>Ion Boardroom</vt:lpstr>
      <vt:lpstr>August 12, 2016</vt:lpstr>
      <vt:lpstr>PowerPoint Presentation</vt:lpstr>
      <vt:lpstr>Class Case Study</vt:lpstr>
      <vt:lpstr>Experiment Writing Assignment</vt:lpstr>
      <vt:lpstr>August 15, 2016</vt:lpstr>
      <vt:lpstr>Measurement</vt:lpstr>
      <vt:lpstr>Create a Unit of Measurement</vt:lpstr>
      <vt:lpstr>Purpose of Measurement</vt:lpstr>
      <vt:lpstr>Tools Used For Measuring</vt:lpstr>
      <vt:lpstr>SI Units</vt:lpstr>
      <vt:lpstr>August 14th, 2015</vt:lpstr>
      <vt:lpstr>Lab Safety Quiz</vt:lpstr>
      <vt:lpstr>Mneumonics</vt:lpstr>
      <vt:lpstr>PowerPoint Presentation</vt:lpstr>
      <vt:lpstr>PowerPoint Presentation</vt:lpstr>
      <vt:lpstr>PowerPoint Presentation</vt:lpstr>
      <vt:lpstr>Metric Conversions Classwork</vt:lpstr>
      <vt:lpstr>PowerPoint Presentation</vt:lpstr>
      <vt:lpstr>2000 mg = ______ g</vt:lpstr>
      <vt:lpstr>104 km = _______ m</vt:lpstr>
      <vt:lpstr>480 cm = _______ m</vt:lpstr>
      <vt:lpstr>5.6 kg = ________ g</vt:lpstr>
      <vt:lpstr>8 dkm = ________ hm</vt:lpstr>
      <vt:lpstr>5 L = _______ mL</vt:lpstr>
      <vt:lpstr>198 cg = _____  hg</vt:lpstr>
      <vt:lpstr> 75 mL = _____ L </vt:lpstr>
      <vt:lpstr>50 cm = _____ m</vt:lpstr>
      <vt:lpstr>5.6 m = _____ cm</vt:lpstr>
      <vt:lpstr>16 cm = ________mm</vt:lpstr>
      <vt:lpstr>2500 m = _______ km</vt:lpstr>
      <vt:lpstr>65 dg = _________ mg</vt:lpstr>
      <vt:lpstr>6.3 cm = _______ mm</vt:lpstr>
      <vt:lpstr>120000 hg = ________ mg</vt:lpstr>
      <vt:lpstr>PowerPoint Presentation</vt:lpstr>
      <vt:lpstr>Word Problems</vt:lpstr>
      <vt:lpstr>PowerPoint Presentation</vt:lpstr>
      <vt:lpstr>`</vt:lpstr>
    </vt:vector>
  </TitlesOfParts>
  <Company>Bradley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N. Dillard</dc:creator>
  <cp:lastModifiedBy>Brittany N. Dillard</cp:lastModifiedBy>
  <cp:revision>36</cp:revision>
  <cp:lastPrinted>2015-08-14T14:10:09Z</cp:lastPrinted>
  <dcterms:created xsi:type="dcterms:W3CDTF">2015-08-12T19:56:25Z</dcterms:created>
  <dcterms:modified xsi:type="dcterms:W3CDTF">2016-08-15T19:27:20Z</dcterms:modified>
</cp:coreProperties>
</file>