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9" r:id="rId1"/>
  </p:sldMasterIdLst>
  <p:notesMasterIdLst>
    <p:notesMasterId r:id="rId34"/>
  </p:notesMasterIdLst>
  <p:sldIdLst>
    <p:sldId id="296" r:id="rId2"/>
    <p:sldId id="294" r:id="rId3"/>
    <p:sldId id="293" r:id="rId4"/>
    <p:sldId id="292" r:id="rId5"/>
    <p:sldId id="272" r:id="rId6"/>
    <p:sldId id="273" r:id="rId7"/>
    <p:sldId id="274" r:id="rId8"/>
    <p:sldId id="275" r:id="rId9"/>
    <p:sldId id="277" r:id="rId10"/>
    <p:sldId id="278" r:id="rId11"/>
    <p:sldId id="279" r:id="rId12"/>
    <p:sldId id="295" r:id="rId13"/>
    <p:sldId id="280" r:id="rId14"/>
    <p:sldId id="281" r:id="rId15"/>
    <p:sldId id="282" r:id="rId16"/>
    <p:sldId id="283" r:id="rId17"/>
    <p:sldId id="284" r:id="rId18"/>
    <p:sldId id="285" r:id="rId19"/>
    <p:sldId id="286" r:id="rId20"/>
    <p:sldId id="287" r:id="rId21"/>
    <p:sldId id="298" r:id="rId22"/>
    <p:sldId id="297" r:id="rId23"/>
    <p:sldId id="288" r:id="rId24"/>
    <p:sldId id="260" r:id="rId25"/>
    <p:sldId id="262" r:id="rId26"/>
    <p:sldId id="265" r:id="rId27"/>
    <p:sldId id="267" r:id="rId28"/>
    <p:sldId id="268" r:id="rId29"/>
    <p:sldId id="271" r:id="rId30"/>
    <p:sldId id="290" r:id="rId31"/>
    <p:sldId id="291" r:id="rId32"/>
    <p:sldId id="269"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FF66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DFDE33-00F8-094C-A44B-8C8312A1F056}" type="datetimeFigureOut">
              <a:rPr lang="en-US" smtClean="0"/>
              <a:pPr/>
              <a:t>8/10/2016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16F593-9F90-AF4A-8015-35BA958B9024}" type="slidenum">
              <a:rPr lang="en-US" smtClean="0"/>
              <a:pPr/>
              <a:t>‹#›</a:t>
            </a:fld>
            <a:endParaRPr lang="en-US"/>
          </a:p>
        </p:txBody>
      </p:sp>
    </p:spTree>
    <p:extLst>
      <p:ext uri="{BB962C8B-B14F-4D97-AF65-F5344CB8AC3E}">
        <p14:creationId xmlns:p14="http://schemas.microsoft.com/office/powerpoint/2010/main" val="35861706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1B6F40-1A4E-8D41-B34D-34165B9FDCF9}" type="slidenum">
              <a:rPr lang="en-US" smtClean="0"/>
              <a:pPr/>
              <a:t>2</a:t>
            </a:fld>
            <a:endParaRPr lang="en-US" dirty="0"/>
          </a:p>
        </p:txBody>
      </p:sp>
    </p:spTree>
    <p:extLst>
      <p:ext uri="{BB962C8B-B14F-4D97-AF65-F5344CB8AC3E}">
        <p14:creationId xmlns:p14="http://schemas.microsoft.com/office/powerpoint/2010/main" val="33437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1B6F40-1A4E-8D41-B34D-34165B9FDCF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4523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311DA7A8-E4EB-B74D-8F5D-A2DED17CF638}" type="slidenum">
              <a:rPr lang="en-US" sz="1200"/>
              <a:pPr/>
              <a:t>22</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Bonus round- what is the definition of independent variable</a:t>
            </a:r>
          </a:p>
          <a:p>
            <a:pPr eaLnBrk="1" hangingPunct="1"/>
            <a:r>
              <a:rPr lang="en-US">
                <a:ea typeface="ＭＳ Ｐゴシック" charset="0"/>
              </a:rPr>
              <a:t>What is the definition of a dependent variable</a:t>
            </a:r>
          </a:p>
        </p:txBody>
      </p:sp>
    </p:spTree>
    <p:extLst>
      <p:ext uri="{BB962C8B-B14F-4D97-AF65-F5344CB8AC3E}">
        <p14:creationId xmlns:p14="http://schemas.microsoft.com/office/powerpoint/2010/main" val="198265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9213550-FD02-3346-A47F-F178815C73A1}" type="slidenum">
              <a:rPr lang="en-US" sz="1200"/>
              <a:pPr/>
              <a:t>24</a:t>
            </a:fld>
            <a:endParaRPr lang="en-US" sz="1200"/>
          </a:p>
        </p:txBody>
      </p:sp>
    </p:spTree>
    <p:extLst>
      <p:ext uri="{BB962C8B-B14F-4D97-AF65-F5344CB8AC3E}">
        <p14:creationId xmlns:p14="http://schemas.microsoft.com/office/powerpoint/2010/main" val="84693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4CA5A390-E008-9840-BC8C-0987D73E40D1}" type="slidenum">
              <a:rPr lang="en-US" sz="1200"/>
              <a:pPr/>
              <a:t>25</a:t>
            </a:fld>
            <a:endParaRPr 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First let them answer hypothesis, control group and experimental</a:t>
            </a:r>
          </a:p>
          <a:p>
            <a:pPr eaLnBrk="1" hangingPunct="1"/>
            <a:r>
              <a:rPr lang="en-US">
                <a:ea typeface="ＭＳ Ｐゴシック" charset="0"/>
              </a:rPr>
              <a:t>Then think aloud for the IV and DV</a:t>
            </a:r>
          </a:p>
          <a:p>
            <a:pPr eaLnBrk="1" hangingPunct="1"/>
            <a:r>
              <a:rPr lang="en-US">
                <a:ea typeface="ＭＳ Ｐゴシック" charset="0"/>
              </a:rPr>
              <a:t>CFU- what is the definition of a IV- (what</a:t>
            </a:r>
            <a:r>
              <a:rPr lang="ja-JP" altLang="en-US">
                <a:ea typeface="ＭＳ Ｐゴシック" charset="0"/>
              </a:rPr>
              <a:t>’</a:t>
            </a:r>
            <a:r>
              <a:rPr lang="en-US">
                <a:ea typeface="ＭＳ Ｐゴシック" charset="0"/>
              </a:rPr>
              <a:t>s being tested)</a:t>
            </a:r>
          </a:p>
          <a:p>
            <a:pPr eaLnBrk="1" hangingPunct="1"/>
            <a:r>
              <a:rPr lang="en-US">
                <a:ea typeface="ＭＳ Ｐゴシック" charset="0"/>
              </a:rPr>
              <a:t>I would look and see that the experimenter is changing the amount of BW in each trial, that is what he is testing</a:t>
            </a:r>
          </a:p>
          <a:p>
            <a:pPr eaLnBrk="1" hangingPunct="1"/>
            <a:r>
              <a:rPr lang="en-US">
                <a:ea typeface="ＭＳ Ｐゴシック" charset="0"/>
              </a:rPr>
              <a:t>DV- what is a dependent variable?  I would look and see that they are measuring or watching how often people get sick. That</a:t>
            </a:r>
            <a:r>
              <a:rPr lang="ja-JP" altLang="en-US">
                <a:ea typeface="ＭＳ Ｐゴシック" charset="0"/>
              </a:rPr>
              <a:t>’</a:t>
            </a:r>
            <a:r>
              <a:rPr lang="en-US">
                <a:ea typeface="ＭＳ Ｐゴシック" charset="0"/>
              </a:rPr>
              <a:t>s how I would know that</a:t>
            </a:r>
            <a:r>
              <a:rPr lang="ja-JP" altLang="en-US">
                <a:ea typeface="ＭＳ Ｐゴシック" charset="0"/>
              </a:rPr>
              <a:t>’</a:t>
            </a:r>
            <a:r>
              <a:rPr lang="en-US">
                <a:ea typeface="ＭＳ Ｐゴシック" charset="0"/>
              </a:rPr>
              <a:t>s the DEPENDENT variable</a:t>
            </a:r>
          </a:p>
          <a:p>
            <a:pPr eaLnBrk="1" hangingPunct="1"/>
            <a:endParaRPr lang="en-US">
              <a:ea typeface="ＭＳ Ｐゴシック" charset="0"/>
            </a:endParaRPr>
          </a:p>
          <a:p>
            <a:pPr eaLnBrk="1" hangingPunct="1"/>
            <a:r>
              <a:rPr lang="en-US">
                <a:ea typeface="ＭＳ Ｐゴシック" charset="0"/>
              </a:rPr>
              <a:t>People always forget which one is independent and which one is dependent- so we are GOING to remember:</a:t>
            </a:r>
          </a:p>
          <a:p>
            <a:pPr eaLnBrk="1" hangingPunct="1"/>
            <a:r>
              <a:rPr lang="en-US">
                <a:ea typeface="ＭＳ Ｐゴシック" charset="0"/>
              </a:rPr>
              <a:t>Have everyone say it with me- WE ARE IN CONTROL OF THE INDEPENDENT VARIABLE</a:t>
            </a:r>
          </a:p>
          <a:p>
            <a:pPr eaLnBrk="1" hangingPunct="1"/>
            <a:endParaRPr lang="en-US">
              <a:ea typeface="ＭＳ Ｐゴシック" charset="0"/>
            </a:endParaRPr>
          </a:p>
        </p:txBody>
      </p:sp>
    </p:spTree>
    <p:extLst>
      <p:ext uri="{BB962C8B-B14F-4D97-AF65-F5344CB8AC3E}">
        <p14:creationId xmlns:p14="http://schemas.microsoft.com/office/powerpoint/2010/main" val="168169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BB1412BC-2FB6-DD4C-A3B1-3383241E3E68}" type="slidenum">
              <a:rPr lang="en-US" sz="1200"/>
              <a:pPr/>
              <a:t>26</a:t>
            </a:fld>
            <a:endParaRPr 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Hypothesis?</a:t>
            </a:r>
          </a:p>
          <a:p>
            <a:pPr eaLnBrk="1" hangingPunct="1"/>
            <a:endParaRPr lang="en-US">
              <a:ea typeface="ＭＳ Ｐゴシック" charset="0"/>
            </a:endParaRPr>
          </a:p>
        </p:txBody>
      </p:sp>
    </p:spTree>
    <p:extLst>
      <p:ext uri="{BB962C8B-B14F-4D97-AF65-F5344CB8AC3E}">
        <p14:creationId xmlns:p14="http://schemas.microsoft.com/office/powerpoint/2010/main" val="171463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3D4CFED6-FEC5-4F48-8767-1D75E2F190E0}" type="slidenum">
              <a:rPr lang="en-US" sz="1200"/>
              <a:pPr/>
              <a:t>27</a:t>
            </a:fld>
            <a:endParaRPr 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(CAN MAKE INDIVIDUAL IF NEED TO- work silently)</a:t>
            </a:r>
          </a:p>
        </p:txBody>
      </p:sp>
    </p:spTree>
    <p:extLst>
      <p:ext uri="{BB962C8B-B14F-4D97-AF65-F5344CB8AC3E}">
        <p14:creationId xmlns:p14="http://schemas.microsoft.com/office/powerpoint/2010/main" val="42423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2360D08-0F22-F24C-9068-03601D5998DE}" type="datetimeFigureOut">
              <a:rPr lang="en-US" smtClean="0"/>
              <a:pPr/>
              <a:t>8/10/2016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F5CE407-6216-4202-80E4-A30DC2F709B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360D08-0F22-F24C-9068-03601D5998DE}" type="datetimeFigureOut">
              <a:rPr lang="en-US" smtClean="0"/>
              <a:pPr/>
              <a:t>8/10/2016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1F154C-ECDD-F342-8FCF-CA82089A31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360D08-0F22-F24C-9068-03601D5998DE}" type="datetimeFigureOut">
              <a:rPr lang="en-US" smtClean="0"/>
              <a:pPr/>
              <a:t>8/10/2016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1F154C-ECDD-F342-8FCF-CA82089A31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360D08-0F22-F24C-9068-03601D5998DE}" type="datetimeFigureOut">
              <a:rPr lang="en-US" smtClean="0"/>
              <a:pPr/>
              <a:t>8/10/2016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1F154C-ECDD-F342-8FCF-CA82089A31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2360D08-0F22-F24C-9068-03601D5998DE}" type="datetimeFigureOut">
              <a:rPr lang="en-US" smtClean="0"/>
              <a:pPr/>
              <a:t>8/10/2016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1F154C-ECDD-F342-8FCF-CA82089A315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360D08-0F22-F24C-9068-03601D5998DE}" type="datetimeFigureOut">
              <a:rPr lang="en-US" smtClean="0"/>
              <a:pPr/>
              <a:t>8/10/2016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1F154C-ECDD-F342-8FCF-CA82089A31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2360D08-0F22-F24C-9068-03601D5998DE}" type="datetimeFigureOut">
              <a:rPr lang="en-US" smtClean="0"/>
              <a:pPr/>
              <a:t>8/10/2016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71F154C-ECDD-F342-8FCF-CA82089A31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2360D08-0F22-F24C-9068-03601D5998DE}" type="datetimeFigureOut">
              <a:rPr lang="en-US" smtClean="0"/>
              <a:pPr/>
              <a:t>8/10/2016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71F154C-ECDD-F342-8FCF-CA82089A31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2360D08-0F22-F24C-9068-03601D5998DE}" type="datetimeFigureOut">
              <a:rPr lang="en-US" smtClean="0"/>
              <a:pPr/>
              <a:t>8/10/2016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71F154C-ECDD-F342-8FCF-CA82089A315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360D08-0F22-F24C-9068-03601D5998DE}" type="datetimeFigureOut">
              <a:rPr lang="en-US" smtClean="0"/>
              <a:pPr/>
              <a:t>8/10/2016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2360D08-0F22-F24C-9068-03601D5998DE}" type="datetimeFigureOut">
              <a:rPr lang="en-US" smtClean="0"/>
              <a:pPr/>
              <a:t>8/10/2016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1F154C-ECDD-F342-8FCF-CA82089A315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2360D08-0F22-F24C-9068-03601D5998DE}" type="datetimeFigureOut">
              <a:rPr lang="en-US" smtClean="0"/>
              <a:pPr/>
              <a:t>8/10/2016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71F154C-ECDD-F342-8FCF-CA82089A315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63"/>
            <a:ext cx="7498080" cy="539750"/>
          </a:xfrm>
        </p:spPr>
        <p:txBody>
          <a:bodyPr>
            <a:normAutofit fontScale="90000"/>
          </a:bodyPr>
          <a:lstStyle/>
          <a:p>
            <a:r>
              <a:rPr lang="en-US" dirty="0" smtClean="0"/>
              <a:t>Starter</a:t>
            </a:r>
            <a:endParaRPr lang="en-US" dirty="0"/>
          </a:p>
        </p:txBody>
      </p:sp>
      <p:sp>
        <p:nvSpPr>
          <p:cNvPr id="3" name="Content Placeholder 2"/>
          <p:cNvSpPr>
            <a:spLocks noGrp="1"/>
          </p:cNvSpPr>
          <p:nvPr>
            <p:ph idx="1"/>
          </p:nvPr>
        </p:nvSpPr>
        <p:spPr>
          <a:xfrm>
            <a:off x="1381124" y="22225"/>
            <a:ext cx="8120063" cy="4221163"/>
          </a:xfrm>
        </p:spPr>
        <p:txBody>
          <a:bodyPr>
            <a:normAutofit/>
          </a:bodyPr>
          <a:lstStyle/>
          <a:p>
            <a:r>
              <a:rPr lang="en-US" sz="2800" dirty="0" smtClean="0"/>
              <a:t>What are the students in this picture doing wrong?</a:t>
            </a:r>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3998"/>
          <a:stretch/>
        </p:blipFill>
        <p:spPr bwMode="auto">
          <a:xfrm>
            <a:off x="0" y="557213"/>
            <a:ext cx="9144000" cy="6300787"/>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extLst>
      <p:ext uri="{BB962C8B-B14F-4D97-AF65-F5344CB8AC3E}">
        <p14:creationId xmlns:p14="http://schemas.microsoft.com/office/powerpoint/2010/main" val="354300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7200" y="2286000"/>
            <a:ext cx="8229600" cy="4267200"/>
          </a:xfrm>
        </p:spPr>
        <p:txBody>
          <a:bodyPr>
            <a:noAutofit/>
          </a:bodyPr>
          <a:lstStyle/>
          <a:p>
            <a:pPr lvl="0">
              <a:buNone/>
            </a:pPr>
            <a:r>
              <a:rPr lang="en-US" sz="3600" dirty="0" smtClean="0"/>
              <a:t>Step 6 – Report your findings</a:t>
            </a:r>
          </a:p>
          <a:p>
            <a:pPr lvl="0">
              <a:buNone/>
            </a:pPr>
            <a:endParaRPr lang="en-US" sz="3600" dirty="0" smtClean="0">
              <a:solidFill>
                <a:schemeClr val="accent6"/>
              </a:solidFill>
            </a:endParaRPr>
          </a:p>
          <a:p>
            <a:pPr lvl="0">
              <a:buNone/>
            </a:pPr>
            <a:endParaRPr lang="en-US" sz="36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010400" y="4953000"/>
            <a:ext cx="1466850" cy="1241425"/>
          </a:xfrm>
          <a:prstGeom prst="rect">
            <a:avLst/>
          </a:prstGeom>
          <a:noFill/>
        </p:spPr>
      </p:pic>
    </p:spTree>
    <p:extLst>
      <p:ext uri="{BB962C8B-B14F-4D97-AF65-F5344CB8AC3E}">
        <p14:creationId xmlns:p14="http://schemas.microsoft.com/office/powerpoint/2010/main" val="203811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7200" y="2286000"/>
            <a:ext cx="8229600" cy="4267200"/>
          </a:xfrm>
        </p:spPr>
        <p:txBody>
          <a:bodyPr>
            <a:noAutofit/>
          </a:bodyPr>
          <a:lstStyle/>
          <a:p>
            <a:pPr lvl="0">
              <a:buNone/>
            </a:pPr>
            <a:r>
              <a:rPr lang="en-US" sz="3600" dirty="0" smtClean="0"/>
              <a:t>Throughout your work, it is very important to keep complete records</a:t>
            </a:r>
          </a:p>
          <a:p>
            <a:pPr lvl="1"/>
            <a:r>
              <a:rPr lang="en-US" sz="3600" dirty="0" smtClean="0"/>
              <a:t>Can’t just throw out results that you don’t like</a:t>
            </a:r>
          </a:p>
          <a:p>
            <a:pPr lvl="1"/>
            <a:r>
              <a:rPr lang="en-US" sz="3600" dirty="0"/>
              <a:t>M</a:t>
            </a:r>
            <a:r>
              <a:rPr lang="en-US" sz="3600" dirty="0" smtClean="0"/>
              <a:t>ay look back and find </a:t>
            </a:r>
          </a:p>
          <a:p>
            <a:pPr lvl="1">
              <a:buNone/>
            </a:pPr>
            <a:r>
              <a:rPr lang="en-US" sz="3600" dirty="0" smtClean="0"/>
              <a:t>   sources of error</a:t>
            </a:r>
          </a:p>
          <a:p>
            <a:pPr lvl="0">
              <a:buNone/>
            </a:pPr>
            <a:endParaRPr lang="en-US" sz="3600" dirty="0" smtClean="0">
              <a:solidFill>
                <a:schemeClr val="accent6"/>
              </a:solidFill>
            </a:endParaRPr>
          </a:p>
          <a:p>
            <a:pPr lvl="0">
              <a:buNone/>
            </a:pPr>
            <a:endParaRPr lang="en-US" sz="36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010400" y="4953000"/>
            <a:ext cx="1466850" cy="1241425"/>
          </a:xfrm>
          <a:prstGeom prst="rect">
            <a:avLst/>
          </a:prstGeom>
          <a:noFill/>
        </p:spPr>
      </p:pic>
    </p:spTree>
    <p:extLst>
      <p:ext uri="{BB962C8B-B14F-4D97-AF65-F5344CB8AC3E}">
        <p14:creationId xmlns:p14="http://schemas.microsoft.com/office/powerpoint/2010/main" val="2752060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he Big Bang Theory Scientific Method Clip Season 6 Episode 5">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35100" y="1738313"/>
            <a:ext cx="7499350" cy="4217987"/>
          </a:xfrm>
        </p:spPr>
      </p:pic>
    </p:spTree>
    <p:extLst>
      <p:ext uri="{BB962C8B-B14F-4D97-AF65-F5344CB8AC3E}">
        <p14:creationId xmlns:p14="http://schemas.microsoft.com/office/powerpoint/2010/main" val="2091855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7200" y="2286000"/>
            <a:ext cx="8229600" cy="4267200"/>
          </a:xfrm>
        </p:spPr>
        <p:txBody>
          <a:bodyPr>
            <a:noAutofit/>
          </a:bodyPr>
          <a:lstStyle/>
          <a:p>
            <a:pPr lvl="0" algn="ctr">
              <a:buNone/>
            </a:pPr>
            <a:r>
              <a:rPr lang="en-US" sz="3600" dirty="0" smtClean="0"/>
              <a:t>The Scientific Method can be used to solve any problem</a:t>
            </a:r>
          </a:p>
          <a:p>
            <a:pPr lvl="0">
              <a:buNone/>
            </a:pPr>
            <a:r>
              <a:rPr lang="en-US" sz="3600" dirty="0" smtClean="0">
                <a:solidFill>
                  <a:schemeClr val="accent1"/>
                </a:solidFill>
              </a:rPr>
              <a:t>		Even to get a date for Friday night</a:t>
            </a:r>
          </a:p>
          <a:p>
            <a:pPr algn="ctr">
              <a:buNone/>
            </a:pPr>
            <a:r>
              <a:rPr lang="en-US" sz="3600" dirty="0" smtClean="0">
                <a:solidFill>
                  <a:schemeClr val="tx1"/>
                </a:solidFill>
              </a:rPr>
              <a:t>Here's how to do it: </a:t>
            </a:r>
          </a:p>
          <a:p>
            <a:pPr lvl="0">
              <a:buNone/>
            </a:pPr>
            <a:endParaRPr lang="en-US" sz="3600" dirty="0" smtClean="0">
              <a:solidFill>
                <a:schemeClr val="accent1"/>
              </a:solidFill>
            </a:endParaRPr>
          </a:p>
          <a:p>
            <a:pPr lvl="0">
              <a:buNone/>
            </a:pPr>
            <a:endParaRPr lang="en-US" sz="3600" dirty="0" smtClean="0">
              <a:solidFill>
                <a:schemeClr val="accent6"/>
              </a:solidFill>
            </a:endParaRPr>
          </a:p>
          <a:p>
            <a:pPr lvl="0">
              <a:buNone/>
            </a:pPr>
            <a:endParaRPr lang="en-US" sz="36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010400" y="4953000"/>
            <a:ext cx="1466850" cy="1241425"/>
          </a:xfrm>
          <a:prstGeom prst="rect">
            <a:avLst/>
          </a:prstGeom>
          <a:noFill/>
        </p:spPr>
      </p:pic>
    </p:spTree>
    <p:extLst>
      <p:ext uri="{BB962C8B-B14F-4D97-AF65-F5344CB8AC3E}">
        <p14:creationId xmlns:p14="http://schemas.microsoft.com/office/powerpoint/2010/main" val="124039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7200" y="2286000"/>
            <a:ext cx="8229600" cy="4267200"/>
          </a:xfrm>
        </p:spPr>
        <p:txBody>
          <a:bodyPr>
            <a:noAutofit/>
          </a:bodyPr>
          <a:lstStyle/>
          <a:p>
            <a:pPr>
              <a:buNone/>
            </a:pPr>
            <a:r>
              <a:rPr lang="en-US" sz="3600" b="1" dirty="0" smtClean="0"/>
              <a:t>You cannot solve a problem until you know exactly what</a:t>
            </a:r>
            <a:r>
              <a:rPr lang="en-US" sz="3600" dirty="0" smtClean="0"/>
              <a:t> </a:t>
            </a:r>
            <a:r>
              <a:rPr lang="en-US" sz="3600" b="1" dirty="0" smtClean="0"/>
              <a:t>it is. </a:t>
            </a:r>
          </a:p>
          <a:p>
            <a:pPr algn="ctr">
              <a:buNone/>
            </a:pPr>
            <a:r>
              <a:rPr lang="en-US" sz="3600" b="1" dirty="0" smtClean="0">
                <a:solidFill>
                  <a:schemeClr val="accent1"/>
                </a:solidFill>
              </a:rPr>
              <a:t>Step 1 – State the Problem</a:t>
            </a:r>
            <a:endParaRPr lang="en-US" sz="3600" dirty="0" smtClean="0">
              <a:solidFill>
                <a:schemeClr val="accent1"/>
              </a:solidFill>
            </a:endParaRPr>
          </a:p>
          <a:p>
            <a:pPr>
              <a:buNone/>
            </a:pPr>
            <a:r>
              <a:rPr lang="en-US" sz="3600" b="1" dirty="0" smtClean="0"/>
              <a:t>My Problem is - "I need a date for Friday Night". </a:t>
            </a:r>
            <a:endParaRPr lang="en-US" sz="3600" dirty="0" smtClean="0"/>
          </a:p>
          <a:p>
            <a:pPr lvl="0">
              <a:buNone/>
            </a:pPr>
            <a:endParaRPr lang="en-US" sz="3600" dirty="0" smtClean="0">
              <a:solidFill>
                <a:schemeClr val="accent6"/>
              </a:solidFill>
            </a:endParaRPr>
          </a:p>
          <a:p>
            <a:pPr lvl="0">
              <a:buNone/>
            </a:pPr>
            <a:endParaRPr lang="en-US" sz="36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010400" y="4953000"/>
            <a:ext cx="1466850" cy="1241425"/>
          </a:xfrm>
          <a:prstGeom prst="rect">
            <a:avLst/>
          </a:prstGeom>
          <a:noFill/>
        </p:spPr>
      </p:pic>
    </p:spTree>
    <p:extLst>
      <p:ext uri="{BB962C8B-B14F-4D97-AF65-F5344CB8AC3E}">
        <p14:creationId xmlns:p14="http://schemas.microsoft.com/office/powerpoint/2010/main" val="161850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7200" y="1981200"/>
            <a:ext cx="8229600" cy="4572000"/>
          </a:xfrm>
        </p:spPr>
        <p:txBody>
          <a:bodyPr>
            <a:noAutofit/>
          </a:bodyPr>
          <a:lstStyle/>
          <a:p>
            <a:pPr>
              <a:buNone/>
            </a:pPr>
            <a:r>
              <a:rPr lang="en-US" sz="3200" b="1" dirty="0" smtClean="0"/>
              <a:t>What will it take to solve my problem? What do I know, and need to know, about my problem? </a:t>
            </a:r>
          </a:p>
          <a:p>
            <a:pPr algn="ctr">
              <a:buNone/>
            </a:pPr>
            <a:r>
              <a:rPr lang="en-US" sz="3200" b="1" dirty="0" smtClean="0">
                <a:solidFill>
                  <a:srgbClr val="990000"/>
                </a:solidFill>
              </a:rPr>
              <a:t>Step 2:Research the problem. </a:t>
            </a:r>
            <a:endParaRPr lang="en-US" sz="3200" dirty="0" smtClean="0">
              <a:solidFill>
                <a:srgbClr val="990000"/>
              </a:solidFill>
            </a:endParaRPr>
          </a:p>
          <a:p>
            <a:r>
              <a:rPr lang="en-US" sz="2400" b="1" dirty="0" smtClean="0"/>
              <a:t>Who can I take? </a:t>
            </a:r>
            <a:endParaRPr lang="en-US" sz="2400" dirty="0" smtClean="0"/>
          </a:p>
          <a:p>
            <a:pPr lvl="0"/>
            <a:r>
              <a:rPr lang="en-US" sz="2400" b="1" dirty="0" smtClean="0"/>
              <a:t>Examine the possibilities.</a:t>
            </a:r>
            <a:endParaRPr lang="en-US" sz="2400" dirty="0" smtClean="0"/>
          </a:p>
          <a:p>
            <a:pPr lvl="0"/>
            <a:r>
              <a:rPr lang="en-US" sz="2400" b="1" dirty="0" smtClean="0"/>
              <a:t>Eliminate poor choices.</a:t>
            </a:r>
            <a:endParaRPr lang="en-US" sz="2400" dirty="0" smtClean="0"/>
          </a:p>
          <a:p>
            <a:pPr lvl="0"/>
            <a:r>
              <a:rPr lang="en-US" sz="2400" b="1" dirty="0" smtClean="0"/>
              <a:t>Consider likely choices. </a:t>
            </a:r>
            <a:endParaRPr lang="en-US" sz="2400" dirty="0" smtClean="0"/>
          </a:p>
          <a:p>
            <a:pPr lvl="0" algn="ctr">
              <a:buNone/>
            </a:pPr>
            <a:endParaRPr lang="en-US" sz="3600" dirty="0" smtClean="0">
              <a:solidFill>
                <a:schemeClr val="accent1"/>
              </a:solidFill>
            </a:endParaRPr>
          </a:p>
          <a:p>
            <a:pPr lvl="0">
              <a:buNone/>
            </a:pPr>
            <a:endParaRPr lang="en-US" sz="3600" dirty="0" smtClean="0">
              <a:solidFill>
                <a:schemeClr val="accent6"/>
              </a:solidFill>
            </a:endParaRPr>
          </a:p>
          <a:p>
            <a:pPr lvl="0">
              <a:buNone/>
            </a:pPr>
            <a:endParaRPr lang="en-US" sz="36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010400" y="4953000"/>
            <a:ext cx="1466850" cy="1241425"/>
          </a:xfrm>
          <a:prstGeom prst="rect">
            <a:avLst/>
          </a:prstGeom>
          <a:noFill/>
        </p:spPr>
      </p:pic>
    </p:spTree>
    <p:extLst>
      <p:ext uri="{BB962C8B-B14F-4D97-AF65-F5344CB8AC3E}">
        <p14:creationId xmlns:p14="http://schemas.microsoft.com/office/powerpoint/2010/main" val="2957167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7200" y="1981200"/>
            <a:ext cx="8229600" cy="4572000"/>
          </a:xfrm>
        </p:spPr>
        <p:txBody>
          <a:bodyPr>
            <a:noAutofit/>
          </a:bodyPr>
          <a:lstStyle/>
          <a:p>
            <a:pPr lvl="0" algn="ctr">
              <a:buNone/>
            </a:pPr>
            <a:r>
              <a:rPr lang="en-US" sz="3600" b="1" dirty="0" smtClean="0"/>
              <a:t>Propose a possible solution. The simplest solution is often the best solution! </a:t>
            </a:r>
          </a:p>
          <a:p>
            <a:pPr algn="ctr">
              <a:buNone/>
            </a:pPr>
            <a:r>
              <a:rPr lang="en-US" sz="3600" b="1" dirty="0" smtClean="0">
                <a:solidFill>
                  <a:srgbClr val="990000"/>
                </a:solidFill>
              </a:rPr>
              <a:t>Step 3: Form a hypothesis. </a:t>
            </a:r>
            <a:endParaRPr lang="en-US" sz="3600" b="1" dirty="0" smtClean="0"/>
          </a:p>
          <a:p>
            <a:pPr lvl="0" algn="ctr">
              <a:buNone/>
            </a:pPr>
            <a:r>
              <a:rPr lang="en-US" sz="3600" b="1" dirty="0" smtClean="0"/>
              <a:t>"My date will be ( </a:t>
            </a:r>
            <a:r>
              <a:rPr lang="en-US" sz="3600" b="1" i="1" dirty="0" smtClean="0"/>
              <a:t>Name</a:t>
            </a:r>
            <a:r>
              <a:rPr lang="en-US" sz="3600" b="1" dirty="0" smtClean="0"/>
              <a:t> )". </a:t>
            </a:r>
            <a:endParaRPr lang="en-US" sz="3600" dirty="0" smtClean="0">
              <a:solidFill>
                <a:schemeClr val="accent1"/>
              </a:solidFill>
            </a:endParaRPr>
          </a:p>
          <a:p>
            <a:pPr lvl="0">
              <a:buNone/>
            </a:pPr>
            <a:endParaRPr lang="en-US" sz="3600" dirty="0" smtClean="0">
              <a:solidFill>
                <a:schemeClr val="accent6"/>
              </a:solidFill>
            </a:endParaRPr>
          </a:p>
          <a:p>
            <a:pPr lvl="0">
              <a:buNone/>
            </a:pPr>
            <a:endParaRPr lang="en-US" sz="36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143750" y="5159375"/>
            <a:ext cx="1466850" cy="1241425"/>
          </a:xfrm>
          <a:prstGeom prst="rect">
            <a:avLst/>
          </a:prstGeom>
          <a:noFill/>
        </p:spPr>
      </p:pic>
    </p:spTree>
    <p:extLst>
      <p:ext uri="{BB962C8B-B14F-4D97-AF65-F5344CB8AC3E}">
        <p14:creationId xmlns:p14="http://schemas.microsoft.com/office/powerpoint/2010/main" val="151377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7200" y="1981200"/>
            <a:ext cx="8229600" cy="4572000"/>
          </a:xfrm>
        </p:spPr>
        <p:txBody>
          <a:bodyPr>
            <a:noAutofit/>
          </a:bodyPr>
          <a:lstStyle/>
          <a:p>
            <a:pPr>
              <a:buNone/>
            </a:pPr>
            <a:r>
              <a:rPr lang="en-US" sz="3600" b="1" dirty="0" smtClean="0"/>
              <a:t>Perform an experiment to see if your hypothesis is supported. </a:t>
            </a:r>
          </a:p>
          <a:p>
            <a:pPr algn="ctr">
              <a:buNone/>
            </a:pPr>
            <a:r>
              <a:rPr lang="en-US" sz="3600" b="1" dirty="0" smtClean="0">
                <a:solidFill>
                  <a:srgbClr val="990000"/>
                </a:solidFill>
              </a:rPr>
              <a:t>Step 4: Test the hypothesis. </a:t>
            </a:r>
          </a:p>
          <a:p>
            <a:pPr>
              <a:buNone/>
            </a:pPr>
            <a:r>
              <a:rPr lang="en-US" sz="3600" b="1" dirty="0" smtClean="0"/>
              <a:t>"Ask ( </a:t>
            </a:r>
            <a:r>
              <a:rPr lang="en-US" sz="3600" b="1" i="1" dirty="0" smtClean="0"/>
              <a:t>Name</a:t>
            </a:r>
            <a:r>
              <a:rPr lang="en-US" sz="3600" b="1" dirty="0" smtClean="0"/>
              <a:t> ) for a date Friday Night". </a:t>
            </a:r>
            <a:endParaRPr lang="en-US" sz="3600" dirty="0" smtClean="0"/>
          </a:p>
          <a:p>
            <a:pPr lvl="0">
              <a:buNone/>
            </a:pPr>
            <a:endParaRPr lang="en-US" sz="3600" dirty="0" smtClean="0">
              <a:solidFill>
                <a:schemeClr val="accent6"/>
              </a:solidFill>
            </a:endParaRPr>
          </a:p>
          <a:p>
            <a:pPr lvl="0">
              <a:buNone/>
            </a:pPr>
            <a:endParaRPr lang="en-US" sz="36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010400" y="4953000"/>
            <a:ext cx="1466850" cy="1241425"/>
          </a:xfrm>
          <a:prstGeom prst="rect">
            <a:avLst/>
          </a:prstGeom>
          <a:noFill/>
        </p:spPr>
      </p:pic>
    </p:spTree>
    <p:extLst>
      <p:ext uri="{BB962C8B-B14F-4D97-AF65-F5344CB8AC3E}">
        <p14:creationId xmlns:p14="http://schemas.microsoft.com/office/powerpoint/2010/main" val="240284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7200" y="1981200"/>
            <a:ext cx="8229600" cy="4572000"/>
          </a:xfrm>
        </p:spPr>
        <p:txBody>
          <a:bodyPr>
            <a:noAutofit/>
          </a:bodyPr>
          <a:lstStyle/>
          <a:p>
            <a:pPr lvl="0">
              <a:buNone/>
            </a:pPr>
            <a:endParaRPr lang="en-US" sz="3600" dirty="0" smtClean="0">
              <a:solidFill>
                <a:schemeClr val="accent6"/>
              </a:solidFill>
            </a:endParaRPr>
          </a:p>
          <a:p>
            <a:pPr lvl="0">
              <a:buNone/>
            </a:pPr>
            <a:endParaRPr lang="en-US" sz="36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296150" y="5235575"/>
            <a:ext cx="1466850" cy="1241425"/>
          </a:xfrm>
          <a:prstGeom prst="rect">
            <a:avLst/>
          </a:prstGeom>
          <a:noFill/>
        </p:spPr>
      </p:pic>
      <p:sp>
        <p:nvSpPr>
          <p:cNvPr id="6" name="Rectangle 5"/>
          <p:cNvSpPr/>
          <p:nvPr/>
        </p:nvSpPr>
        <p:spPr>
          <a:xfrm>
            <a:off x="304800" y="2007275"/>
            <a:ext cx="8534400" cy="4801314"/>
          </a:xfrm>
          <a:prstGeom prst="rect">
            <a:avLst/>
          </a:prstGeom>
        </p:spPr>
        <p:txBody>
          <a:bodyPr wrap="square">
            <a:spAutoFit/>
          </a:bodyPr>
          <a:lstStyle/>
          <a:p>
            <a:r>
              <a:rPr lang="en-US" sz="3400" b="1" dirty="0">
                <a:latin typeface="+mn-lt"/>
              </a:rPr>
              <a:t>Data are the results of an experiment.</a:t>
            </a:r>
            <a:r>
              <a:rPr lang="en-US" sz="3400" b="1" dirty="0" smtClean="0">
                <a:latin typeface="+mn-lt"/>
              </a:rPr>
              <a:t> </a:t>
            </a:r>
          </a:p>
          <a:p>
            <a:endParaRPr lang="en-US" sz="3400" b="1" dirty="0" smtClean="0">
              <a:latin typeface="+mn-lt"/>
            </a:endParaRPr>
          </a:p>
          <a:p>
            <a:r>
              <a:rPr lang="en-US" sz="3400" b="1" dirty="0">
                <a:solidFill>
                  <a:srgbClr val="990000"/>
                </a:solidFill>
                <a:latin typeface="+mn-lt"/>
              </a:rPr>
              <a:t>Step 5</a:t>
            </a:r>
            <a:r>
              <a:rPr lang="en-US" sz="3400" b="1" dirty="0" smtClean="0">
                <a:solidFill>
                  <a:srgbClr val="990000"/>
                </a:solidFill>
                <a:latin typeface="+mn-lt"/>
              </a:rPr>
              <a:t>: Draw </a:t>
            </a:r>
            <a:r>
              <a:rPr lang="en-US" sz="3400" b="1" dirty="0">
                <a:solidFill>
                  <a:srgbClr val="990000"/>
                </a:solidFill>
                <a:latin typeface="+mn-lt"/>
              </a:rPr>
              <a:t>conclusions from the data</a:t>
            </a:r>
            <a:r>
              <a:rPr lang="en-US" sz="3400" b="1" dirty="0" smtClean="0">
                <a:solidFill>
                  <a:srgbClr val="990000"/>
                </a:solidFill>
                <a:latin typeface="+mn-lt"/>
              </a:rPr>
              <a:t>.</a:t>
            </a:r>
          </a:p>
          <a:p>
            <a:r>
              <a:rPr lang="en-US" sz="3400" b="1" dirty="0" smtClean="0">
                <a:latin typeface="+mn-lt"/>
              </a:rPr>
              <a:t> In </a:t>
            </a:r>
            <a:r>
              <a:rPr lang="en-US" sz="3400" b="1" dirty="0">
                <a:latin typeface="+mn-lt"/>
              </a:rPr>
              <a:t>its simplest form, there are only two possibilities:</a:t>
            </a:r>
            <a:r>
              <a:rPr lang="en-US" sz="3400" b="1" dirty="0" smtClean="0">
                <a:latin typeface="+mn-lt"/>
              </a:rPr>
              <a:t> </a:t>
            </a:r>
          </a:p>
          <a:p>
            <a:pPr marL="457200" indent="-457200">
              <a:buAutoNum type="arabicParenBoth"/>
            </a:pPr>
            <a:r>
              <a:rPr lang="en-US" sz="3400" b="1" dirty="0" smtClean="0">
                <a:latin typeface="+mn-lt"/>
              </a:rPr>
              <a:t> If </a:t>
            </a:r>
            <a:r>
              <a:rPr lang="en-US" sz="3400" b="1" dirty="0">
                <a:latin typeface="+mn-lt"/>
              </a:rPr>
              <a:t>your hypothesis was correct,</a:t>
            </a:r>
            <a:r>
              <a:rPr lang="en-US" sz="3400" b="1" dirty="0" smtClean="0">
                <a:latin typeface="+mn-lt"/>
              </a:rPr>
              <a:t> </a:t>
            </a:r>
          </a:p>
          <a:p>
            <a:pPr marL="457200" indent="-457200"/>
            <a:r>
              <a:rPr lang="en-US" sz="3400" b="1" dirty="0" smtClean="0">
                <a:latin typeface="+mn-lt"/>
              </a:rPr>
              <a:t>you </a:t>
            </a:r>
            <a:r>
              <a:rPr lang="en-US" sz="3400" b="1" dirty="0">
                <a:latin typeface="+mn-lt"/>
              </a:rPr>
              <a:t>now have a </a:t>
            </a:r>
            <a:r>
              <a:rPr lang="en-US" sz="3400" b="1" dirty="0" smtClean="0">
                <a:latin typeface="+mn-lt"/>
              </a:rPr>
              <a:t>date for </a:t>
            </a:r>
            <a:r>
              <a:rPr lang="en-US" sz="3400" b="1" dirty="0">
                <a:latin typeface="+mn-lt"/>
              </a:rPr>
              <a:t>Friday.</a:t>
            </a:r>
            <a:r>
              <a:rPr lang="en-US" sz="3400" b="1" dirty="0" smtClean="0">
                <a:latin typeface="+mn-lt"/>
              </a:rPr>
              <a:t> </a:t>
            </a:r>
          </a:p>
          <a:p>
            <a:pPr marL="457200" indent="-457200"/>
            <a:endParaRPr lang="en-US" sz="3400" b="1" dirty="0" smtClean="0">
              <a:solidFill>
                <a:schemeClr val="accent2"/>
              </a:solidFill>
              <a:latin typeface="+mn-lt"/>
            </a:endParaRPr>
          </a:p>
          <a:p>
            <a:pPr marL="457200" indent="-457200"/>
            <a:r>
              <a:rPr lang="en-US" sz="3400" b="1" dirty="0" smtClean="0">
                <a:solidFill>
                  <a:schemeClr val="accent6"/>
                </a:solidFill>
                <a:latin typeface="+mn-lt"/>
              </a:rPr>
              <a:t>PROBLEM SOLVED!</a:t>
            </a:r>
            <a:endParaRPr lang="en-US" sz="3400" dirty="0">
              <a:solidFill>
                <a:schemeClr val="accent6"/>
              </a:solidFill>
              <a:latin typeface="+mn-lt"/>
            </a:endParaRPr>
          </a:p>
        </p:txBody>
      </p:sp>
    </p:spTree>
    <p:extLst>
      <p:ext uri="{BB962C8B-B14F-4D97-AF65-F5344CB8AC3E}">
        <p14:creationId xmlns:p14="http://schemas.microsoft.com/office/powerpoint/2010/main" val="374117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7200" y="1981200"/>
            <a:ext cx="8229600" cy="4572000"/>
          </a:xfrm>
        </p:spPr>
        <p:txBody>
          <a:bodyPr>
            <a:noAutofit/>
          </a:bodyPr>
          <a:lstStyle/>
          <a:p>
            <a:pPr lvl="0">
              <a:buNone/>
            </a:pPr>
            <a:endParaRPr lang="en-US" sz="3600" dirty="0" smtClean="0">
              <a:solidFill>
                <a:schemeClr val="accent6"/>
              </a:solidFill>
            </a:endParaRPr>
          </a:p>
          <a:p>
            <a:pPr lvl="0">
              <a:buNone/>
            </a:pPr>
            <a:endParaRPr lang="en-US" sz="36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010400" y="4953000"/>
            <a:ext cx="1466850" cy="1241425"/>
          </a:xfrm>
          <a:prstGeom prst="rect">
            <a:avLst/>
          </a:prstGeom>
          <a:noFill/>
        </p:spPr>
      </p:pic>
      <p:sp>
        <p:nvSpPr>
          <p:cNvPr id="6" name="Rectangle 5"/>
          <p:cNvSpPr/>
          <p:nvPr/>
        </p:nvSpPr>
        <p:spPr>
          <a:xfrm>
            <a:off x="304800" y="2007275"/>
            <a:ext cx="8458200" cy="3847207"/>
          </a:xfrm>
          <a:prstGeom prst="rect">
            <a:avLst/>
          </a:prstGeom>
        </p:spPr>
        <p:txBody>
          <a:bodyPr wrap="square">
            <a:spAutoFit/>
          </a:bodyPr>
          <a:lstStyle/>
          <a:p>
            <a:pPr algn="l"/>
            <a:r>
              <a:rPr lang="en-US" sz="3200" b="1" dirty="0" smtClean="0">
                <a:latin typeface="+mn-lt"/>
              </a:rPr>
              <a:t>(2) If your hypothesis was incorrect…</a:t>
            </a:r>
          </a:p>
          <a:p>
            <a:pPr algn="l"/>
            <a:r>
              <a:rPr lang="en-US" sz="3200" b="1" dirty="0" smtClean="0">
                <a:latin typeface="+mn-lt"/>
              </a:rPr>
              <a:t> </a:t>
            </a:r>
          </a:p>
          <a:p>
            <a:r>
              <a:rPr lang="en-US" sz="3200" b="1" dirty="0" smtClean="0">
                <a:solidFill>
                  <a:schemeClr val="accent1"/>
                </a:solidFill>
                <a:latin typeface="+mn-lt"/>
              </a:rPr>
              <a:t>DON'T GIVE UP! </a:t>
            </a:r>
          </a:p>
          <a:p>
            <a:endParaRPr lang="en-US" sz="3200" b="1" dirty="0" smtClean="0">
              <a:solidFill>
                <a:schemeClr val="accent1"/>
              </a:solidFill>
              <a:latin typeface="+mn-lt"/>
            </a:endParaRPr>
          </a:p>
          <a:p>
            <a:pPr algn="l"/>
            <a:r>
              <a:rPr lang="en-US" sz="3200" b="1" dirty="0" smtClean="0">
                <a:latin typeface="+mn-lt"/>
              </a:rPr>
              <a:t>DO MORE RESEARCH!  </a:t>
            </a:r>
          </a:p>
          <a:p>
            <a:pPr algn="l">
              <a:buClr>
                <a:schemeClr val="accent1"/>
              </a:buClr>
              <a:buFont typeface="Wingdings" charset="2"/>
              <a:buChar char="§"/>
            </a:pPr>
            <a:r>
              <a:rPr lang="en-US" sz="2800" b="1" dirty="0" smtClean="0">
                <a:latin typeface="+mn-lt"/>
              </a:rPr>
              <a:t>What was wrong with your original hypothesis? </a:t>
            </a:r>
          </a:p>
          <a:p>
            <a:pPr algn="l">
              <a:buClr>
                <a:schemeClr val="accent1"/>
              </a:buClr>
              <a:buFont typeface="Wingdings" charset="2"/>
              <a:buChar char="§"/>
            </a:pPr>
            <a:r>
              <a:rPr lang="en-US" sz="2800" b="1" dirty="0" smtClean="0">
                <a:latin typeface="+mn-lt"/>
              </a:rPr>
              <a:t>Did you make a poor selection? </a:t>
            </a:r>
          </a:p>
          <a:p>
            <a:pPr algn="l">
              <a:buClr>
                <a:schemeClr val="accent1"/>
              </a:buClr>
              <a:buFont typeface="Wingdings" charset="2"/>
              <a:buChar char="§"/>
            </a:pPr>
            <a:r>
              <a:rPr lang="en-US" sz="2800" b="1" dirty="0" smtClean="0">
                <a:latin typeface="+mn-lt"/>
              </a:rPr>
              <a:t>Was your experiment flawed? </a:t>
            </a:r>
            <a:endParaRPr lang="en-US" sz="3200" dirty="0">
              <a:latin typeface="+mn-lt"/>
            </a:endParaRPr>
          </a:p>
        </p:txBody>
      </p:sp>
    </p:spTree>
    <p:extLst>
      <p:ext uri="{BB962C8B-B14F-4D97-AF65-F5344CB8AC3E}">
        <p14:creationId xmlns:p14="http://schemas.microsoft.com/office/powerpoint/2010/main" val="314675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489397"/>
            <a:ext cx="4648200" cy="914400"/>
          </a:xfrm>
        </p:spPr>
        <p:txBody>
          <a:bodyPr>
            <a:noAutofit/>
            <a:scene3d>
              <a:camera prst="orthographicFront"/>
              <a:lightRig rig="threePt" dir="t"/>
            </a:scene3d>
            <a:sp3d extrusionH="57150">
              <a:bevelT w="38100" h="38100"/>
            </a:sp3d>
          </a:bodyPr>
          <a:lstStyle/>
          <a:p>
            <a:pPr algn="ctr">
              <a:defRPr/>
            </a:pPr>
            <a:fld id="{A3F5E4E6-9876-4DC0-9D59-594BE4DD3C46}" type="datetime2">
              <a:rPr lang="en-US" sz="3600" smtClean="0">
                <a:solidFill>
                  <a:schemeClr val="accent2">
                    <a:lumMod val="75000"/>
                  </a:schemeClr>
                </a:solidFill>
                <a:effectLst>
                  <a:glow rad="228600">
                    <a:schemeClr val="accent6">
                      <a:satMod val="175000"/>
                      <a:alpha val="40000"/>
                    </a:schemeClr>
                  </a:glow>
                </a:effectLst>
              </a:rPr>
              <a:t>Wednesday, August 10, 2016</a:t>
            </a:fld>
            <a:endParaRPr lang="en-US" sz="3600" dirty="0">
              <a:solidFill>
                <a:schemeClr val="accent2">
                  <a:lumMod val="75000"/>
                </a:schemeClr>
              </a:solidFill>
              <a:effectLst>
                <a:glow rad="228600">
                  <a:schemeClr val="accent6">
                    <a:satMod val="175000"/>
                    <a:alpha val="40000"/>
                  </a:schemeClr>
                </a:glow>
              </a:effectLst>
            </a:endParaRPr>
          </a:p>
        </p:txBody>
      </p:sp>
      <p:sp>
        <p:nvSpPr>
          <p:cNvPr id="5125" name="Rectangle 5"/>
          <p:cNvSpPr>
            <a:spLocks noChangeArrowheads="1"/>
          </p:cNvSpPr>
          <p:nvPr/>
        </p:nvSpPr>
        <p:spPr bwMode="auto">
          <a:xfrm>
            <a:off x="4800600" y="1143000"/>
            <a:ext cx="4114800" cy="533400"/>
          </a:xfrm>
          <a:prstGeom prst="rect">
            <a:avLst/>
          </a:prstGeom>
          <a:gradFill rotWithShape="1">
            <a:gsLst>
              <a:gs pos="0">
                <a:srgbClr val="E9FDE9"/>
              </a:gs>
              <a:gs pos="64999">
                <a:srgbClr val="C8F8C8"/>
              </a:gs>
              <a:gs pos="100000">
                <a:srgbClr val="B0F6B1"/>
              </a:gs>
            </a:gsLst>
            <a:lin ang="5400000" scaled="1"/>
          </a:gradFill>
          <a:ln w="6350" cap="rnd">
            <a:solidFill>
              <a:srgbClr val="67B569"/>
            </a:solidFill>
            <a:miter lim="800000"/>
            <a:headEnd/>
            <a:tailEnd/>
          </a:ln>
          <a:effectLst>
            <a:outerShdw dist="25000" dir="5400000" rotWithShape="0">
              <a:srgbClr val="808080">
                <a:alpha val="37999"/>
              </a:srgbClr>
            </a:outerShdw>
          </a:effectLst>
        </p:spPr>
        <p:txBody>
          <a:bodyPr/>
          <a:lstStyle/>
          <a:p>
            <a:pPr>
              <a:lnSpc>
                <a:spcPct val="90000"/>
              </a:lnSpc>
              <a:spcBef>
                <a:spcPct val="20000"/>
              </a:spcBef>
              <a:defRPr/>
            </a:pPr>
            <a:r>
              <a:rPr lang="en-US" sz="1600" b="1" dirty="0">
                <a:latin typeface="+mn-lt"/>
                <a:ea typeface="+mn-ea"/>
                <a:cs typeface="+mn-cs"/>
              </a:rPr>
              <a:t>By the end of the day</a:t>
            </a:r>
            <a:r>
              <a:rPr lang="en-US" sz="1600" b="1">
                <a:latin typeface="+mn-lt"/>
                <a:ea typeface="+mn-ea"/>
                <a:cs typeface="+mn-cs"/>
              </a:rPr>
              <a:t>, you </a:t>
            </a:r>
            <a:r>
              <a:rPr lang="en-US" sz="1600" b="1" dirty="0">
                <a:latin typeface="+mn-lt"/>
                <a:ea typeface="+mn-ea"/>
                <a:cs typeface="+mn-cs"/>
              </a:rPr>
              <a:t>will be able to:</a:t>
            </a:r>
          </a:p>
        </p:txBody>
      </p:sp>
      <p:sp>
        <p:nvSpPr>
          <p:cNvPr id="5128" name="Rectangle 8"/>
          <p:cNvSpPr>
            <a:spLocks noChangeArrowheads="1"/>
          </p:cNvSpPr>
          <p:nvPr/>
        </p:nvSpPr>
        <p:spPr bwMode="auto">
          <a:xfrm>
            <a:off x="4800600" y="3989388"/>
            <a:ext cx="4114800" cy="1689100"/>
          </a:xfrm>
          <a:prstGeom prst="rect">
            <a:avLst/>
          </a:prstGeom>
          <a:gradFill rotWithShape="1">
            <a:gsLst>
              <a:gs pos="0">
                <a:srgbClr val="FFE9DF"/>
              </a:gs>
              <a:gs pos="64999">
                <a:srgbClr val="FFCAB2"/>
              </a:gs>
              <a:gs pos="100000">
                <a:srgbClr val="FFB591"/>
              </a:gs>
            </a:gsLst>
            <a:lin ang="5400000" scaled="1"/>
          </a:gradFill>
          <a:ln w="6350" cap="rnd">
            <a:solidFill>
              <a:srgbClr val="E6824B"/>
            </a:solidFill>
            <a:miter lim="800000"/>
            <a:headEnd/>
            <a:tailEnd/>
          </a:ln>
          <a:effectLst>
            <a:outerShdw dist="25000" dir="5400000" rotWithShape="0">
              <a:srgbClr val="808080">
                <a:alpha val="37999"/>
              </a:srgbClr>
            </a:outerShdw>
          </a:effectLst>
        </p:spPr>
        <p:txBody>
          <a:bodyPr/>
          <a:lstStyle/>
          <a:p>
            <a:pPr lvl="0"/>
            <a:r>
              <a:rPr lang="en-US" sz="2400" dirty="0" smtClean="0"/>
              <a:t>How is the scientific method used in everyday life?</a:t>
            </a:r>
            <a:endParaRPr lang="en-US" sz="2400" dirty="0"/>
          </a:p>
        </p:txBody>
      </p:sp>
      <p:sp>
        <p:nvSpPr>
          <p:cNvPr id="5131" name="Rectangle 11"/>
          <p:cNvSpPr>
            <a:spLocks noChangeArrowheads="1"/>
          </p:cNvSpPr>
          <p:nvPr/>
        </p:nvSpPr>
        <p:spPr bwMode="auto">
          <a:xfrm>
            <a:off x="4800600" y="1798638"/>
            <a:ext cx="4114800" cy="1371600"/>
          </a:xfrm>
          <a:prstGeom prst="rect">
            <a:avLst/>
          </a:prstGeom>
          <a:gradFill rotWithShape="1">
            <a:gsLst>
              <a:gs pos="0">
                <a:srgbClr val="E9FDE9"/>
              </a:gs>
              <a:gs pos="64999">
                <a:srgbClr val="C8F8C8"/>
              </a:gs>
              <a:gs pos="100000">
                <a:srgbClr val="B0F6B1"/>
              </a:gs>
            </a:gsLst>
            <a:lin ang="5400000" scaled="1"/>
          </a:gradFill>
          <a:ln w="6350" cap="rnd">
            <a:solidFill>
              <a:srgbClr val="67B569"/>
            </a:solidFill>
            <a:miter lim="800000"/>
            <a:headEnd/>
            <a:tailEnd/>
          </a:ln>
          <a:effectLst>
            <a:outerShdw dist="25000" dir="5400000" rotWithShape="0">
              <a:srgbClr val="808080">
                <a:alpha val="37999"/>
              </a:srgbClr>
            </a:outerShdw>
          </a:effectLst>
        </p:spPr>
        <p:txBody>
          <a:bodyPr/>
          <a:lstStyle/>
          <a:p>
            <a:pPr marL="342900" indent="-342900">
              <a:buFont typeface="Arial"/>
              <a:buChar char="•"/>
            </a:pPr>
            <a:r>
              <a:rPr lang="en-US" dirty="0"/>
              <a:t>Describe the process by which scientists answer questions</a:t>
            </a:r>
          </a:p>
        </p:txBody>
      </p:sp>
      <p:sp>
        <p:nvSpPr>
          <p:cNvPr id="19" name="Rectangle 11"/>
          <p:cNvSpPr>
            <a:spLocks noChangeArrowheads="1"/>
          </p:cNvSpPr>
          <p:nvPr/>
        </p:nvSpPr>
        <p:spPr bwMode="auto">
          <a:xfrm>
            <a:off x="228600" y="1587947"/>
            <a:ext cx="4191000" cy="2660650"/>
          </a:xfrm>
          <a:prstGeom prst="rect">
            <a:avLst/>
          </a:prstGeom>
          <a:gradFill rotWithShape="1">
            <a:gsLst>
              <a:gs pos="0">
                <a:srgbClr val="FFF5DA"/>
              </a:gs>
              <a:gs pos="64999">
                <a:srgbClr val="FFE6A6"/>
              </a:gs>
              <a:gs pos="100000">
                <a:srgbClr val="FFDE7F"/>
              </a:gs>
            </a:gsLst>
            <a:lin ang="5400000" scaled="1"/>
          </a:gradFill>
          <a:ln w="6350" cap="rnd">
            <a:solidFill>
              <a:srgbClr val="F0AC00"/>
            </a:solidFill>
            <a:miter lim="800000"/>
            <a:headEnd/>
            <a:tailEnd/>
          </a:ln>
          <a:effectLst>
            <a:outerShdw dist="25000" dir="5400000" rotWithShape="0">
              <a:srgbClr val="808080">
                <a:alpha val="37999"/>
              </a:srgbClr>
            </a:outerShdw>
          </a:effectLst>
        </p:spPr>
        <p:txBody>
          <a:bodyPr/>
          <a:lstStyle/>
          <a:p>
            <a:pPr>
              <a:lnSpc>
                <a:spcPct val="80000"/>
              </a:lnSpc>
              <a:spcBef>
                <a:spcPct val="20000"/>
              </a:spcBef>
            </a:pPr>
            <a:r>
              <a:rPr lang="en-US" sz="1400" b="1" dirty="0" smtClean="0">
                <a:latin typeface="Corbel" charset="0"/>
              </a:rPr>
              <a:t>Starter:</a:t>
            </a:r>
          </a:p>
          <a:p>
            <a:r>
              <a:rPr lang="en-US" sz="1400" dirty="0"/>
              <a:t>Starter- Get out a clean sheet of paper and title it “Unit 1 Starters” then answer the questions listed below.</a:t>
            </a:r>
          </a:p>
          <a:p>
            <a:endParaRPr lang="en-US" sz="1400" dirty="0"/>
          </a:p>
          <a:p>
            <a:r>
              <a:rPr lang="ja-JP" altLang="en-US" sz="1400" b="1" dirty="0">
                <a:latin typeface="Arial" charset="0"/>
                <a:ea typeface="ＭＳ Ｐゴシック" charset="0"/>
              </a:rPr>
              <a:t>“</a:t>
            </a:r>
            <a:r>
              <a:rPr lang="en-US" sz="1400" b="1" dirty="0">
                <a:latin typeface="Arial" charset="0"/>
                <a:ea typeface="ＭＳ Ｐゴシック" charset="0"/>
              </a:rPr>
              <a:t>Hurricane Irene will likely hit NYC, scientists say… New Yorkers prepare for the worst</a:t>
            </a:r>
            <a:r>
              <a:rPr lang="ja-JP" altLang="en-US" sz="1400" b="1" dirty="0">
                <a:latin typeface="Arial" charset="0"/>
                <a:ea typeface="ＭＳ Ｐゴシック" charset="0"/>
              </a:rPr>
              <a:t>”</a:t>
            </a:r>
            <a:r>
              <a:rPr lang="en-US" sz="1400" b="1" dirty="0">
                <a:latin typeface="Arial" charset="0"/>
                <a:ea typeface="ＭＳ Ｐゴシック" charset="0"/>
              </a:rPr>
              <a:t> </a:t>
            </a:r>
            <a:r>
              <a:rPr lang="en-US" sz="1400" b="1" i="1" dirty="0">
                <a:latin typeface="Arial" charset="0"/>
                <a:ea typeface="ＭＳ Ｐゴシック" charset="0"/>
              </a:rPr>
              <a:t>-The New York Times</a:t>
            </a:r>
            <a:r>
              <a:rPr lang="en-US" sz="1400" b="1" dirty="0">
                <a:latin typeface="Arial" charset="0"/>
                <a:ea typeface="ＭＳ Ｐゴシック" charset="0"/>
              </a:rPr>
              <a:t> (8/25/11)</a:t>
            </a:r>
          </a:p>
          <a:p>
            <a:pPr marL="457200" indent="-457200">
              <a:buFont typeface="+mj-lt"/>
              <a:buAutoNum type="arabicPeriod"/>
            </a:pPr>
            <a:r>
              <a:rPr lang="en-US" sz="1400" b="1" dirty="0">
                <a:latin typeface="Arial" charset="0"/>
                <a:ea typeface="ＭＳ Ｐゴシック" charset="0"/>
              </a:rPr>
              <a:t>Is it ok to just accept what scientists say? </a:t>
            </a:r>
          </a:p>
          <a:p>
            <a:pPr marL="457200" indent="-457200">
              <a:buFont typeface="+mj-lt"/>
              <a:buAutoNum type="arabicPeriod"/>
            </a:pPr>
            <a:r>
              <a:rPr lang="en-US" sz="1400" b="1" dirty="0">
                <a:latin typeface="Arial" charset="0"/>
                <a:ea typeface="ＭＳ Ｐゴシック" charset="0"/>
              </a:rPr>
              <a:t>What reasons do we have to believe them?</a:t>
            </a:r>
            <a:endParaRPr lang="en-US" sz="1400" dirty="0">
              <a:latin typeface="Arial" charset="0"/>
              <a:ea typeface="ＭＳ Ｐゴシック" charset="0"/>
            </a:endParaRPr>
          </a:p>
          <a:p>
            <a:pPr>
              <a:lnSpc>
                <a:spcPct val="80000"/>
              </a:lnSpc>
              <a:spcBef>
                <a:spcPct val="20000"/>
              </a:spcBef>
            </a:pPr>
            <a:endParaRPr lang="en-US" sz="1400" b="1" dirty="0">
              <a:latin typeface="Corbel" charset="0"/>
            </a:endParaRPr>
          </a:p>
        </p:txBody>
      </p:sp>
      <p:sp>
        <p:nvSpPr>
          <p:cNvPr id="22" name="Rectangle 5"/>
          <p:cNvSpPr>
            <a:spLocks noChangeArrowheads="1"/>
          </p:cNvSpPr>
          <p:nvPr/>
        </p:nvSpPr>
        <p:spPr bwMode="auto">
          <a:xfrm>
            <a:off x="4800600" y="3352800"/>
            <a:ext cx="4114800" cy="533400"/>
          </a:xfrm>
          <a:prstGeom prst="rect">
            <a:avLst/>
          </a:prstGeom>
          <a:gradFill rotWithShape="1">
            <a:gsLst>
              <a:gs pos="0">
                <a:srgbClr val="FFE9DF"/>
              </a:gs>
              <a:gs pos="64999">
                <a:srgbClr val="FFCAB2"/>
              </a:gs>
              <a:gs pos="100000">
                <a:srgbClr val="FFB591"/>
              </a:gs>
            </a:gsLst>
            <a:lin ang="5400000" scaled="1"/>
          </a:gradFill>
          <a:ln w="6350" cap="rnd">
            <a:solidFill>
              <a:srgbClr val="E6824B"/>
            </a:solidFill>
            <a:miter lim="800000"/>
            <a:headEnd/>
            <a:tailEnd/>
          </a:ln>
          <a:effectLst>
            <a:outerShdw dist="25000" dir="5400000" rotWithShape="0">
              <a:srgbClr val="808080">
                <a:alpha val="37999"/>
              </a:srgbClr>
            </a:outerShdw>
          </a:effectLst>
        </p:spPr>
        <p:txBody>
          <a:bodyPr/>
          <a:lstStyle/>
          <a:p>
            <a:pPr>
              <a:lnSpc>
                <a:spcPct val="90000"/>
              </a:lnSpc>
              <a:spcBef>
                <a:spcPct val="20000"/>
              </a:spcBef>
              <a:defRPr/>
            </a:pPr>
            <a:r>
              <a:rPr lang="en-US" sz="1600" b="1" dirty="0">
                <a:solidFill>
                  <a:schemeClr val="dk1"/>
                </a:solidFill>
                <a:latin typeface="+mn-lt"/>
                <a:ea typeface="+mn-ea"/>
                <a:cs typeface="+mn-cs"/>
              </a:rPr>
              <a:t>And answer a question like this:</a:t>
            </a:r>
          </a:p>
        </p:txBody>
      </p:sp>
      <p:sp>
        <p:nvSpPr>
          <p:cNvPr id="23" name="Rectangle 11"/>
          <p:cNvSpPr>
            <a:spLocks noChangeArrowheads="1"/>
          </p:cNvSpPr>
          <p:nvPr/>
        </p:nvSpPr>
        <p:spPr bwMode="auto">
          <a:xfrm>
            <a:off x="152400" y="4572000"/>
            <a:ext cx="4267200" cy="1090613"/>
          </a:xfrm>
          <a:prstGeom prst="rect">
            <a:avLst/>
          </a:prstGeom>
          <a:gradFill rotWithShape="1">
            <a:gsLst>
              <a:gs pos="0">
                <a:srgbClr val="E5FAFF"/>
              </a:gs>
              <a:gs pos="64999">
                <a:srgbClr val="BEF2FF"/>
              </a:gs>
              <a:gs pos="100000">
                <a:srgbClr val="A3EEFF"/>
              </a:gs>
            </a:gsLst>
            <a:lin ang="5400000" scaled="1"/>
          </a:gradFill>
          <a:ln w="6350" cap="rnd">
            <a:solidFill>
              <a:srgbClr val="5BB2CA"/>
            </a:solidFill>
            <a:miter lim="800000"/>
            <a:headEnd/>
            <a:tailEnd/>
          </a:ln>
          <a:effectLst>
            <a:outerShdw dist="25000" dir="5400000" rotWithShape="0">
              <a:srgbClr val="808080">
                <a:alpha val="37999"/>
              </a:srgbClr>
            </a:outerShdw>
          </a:effectLst>
        </p:spPr>
        <p:txBody>
          <a:bodyPr/>
          <a:lstStyle/>
          <a:p>
            <a:pPr>
              <a:lnSpc>
                <a:spcPct val="80000"/>
              </a:lnSpc>
              <a:spcBef>
                <a:spcPct val="20000"/>
              </a:spcBef>
              <a:defRPr/>
            </a:pPr>
            <a:r>
              <a:rPr lang="en-US" dirty="0">
                <a:latin typeface="+mn-lt"/>
                <a:ea typeface="+mn-ea"/>
                <a:cs typeface="+mn-cs"/>
              </a:rPr>
              <a:t>Topic: </a:t>
            </a:r>
            <a:r>
              <a:rPr lang="en-US" dirty="0" smtClean="0">
                <a:latin typeface="+mn-lt"/>
                <a:ea typeface="+mn-ea"/>
                <a:cs typeface="+mn-cs"/>
              </a:rPr>
              <a:t>The Scientific Method</a:t>
            </a:r>
            <a:endParaRPr lang="en-US" dirty="0">
              <a:latin typeface="+mn-lt"/>
              <a:ea typeface="+mn-ea"/>
              <a:cs typeface="+mn-cs"/>
            </a:endParaRPr>
          </a:p>
          <a:p>
            <a:pPr>
              <a:lnSpc>
                <a:spcPct val="80000"/>
              </a:lnSpc>
              <a:spcBef>
                <a:spcPct val="20000"/>
              </a:spcBef>
              <a:defRPr/>
            </a:pPr>
            <a:endParaRPr lang="en-US" dirty="0">
              <a:latin typeface="+mn-lt"/>
              <a:ea typeface="+mn-ea"/>
              <a:cs typeface="+mn-cs"/>
            </a:endParaRPr>
          </a:p>
        </p:txBody>
      </p:sp>
      <p:sp>
        <p:nvSpPr>
          <p:cNvPr id="15" name="Rectangle 3"/>
          <p:cNvSpPr>
            <a:spLocks noChangeArrowheads="1"/>
          </p:cNvSpPr>
          <p:nvPr/>
        </p:nvSpPr>
        <p:spPr bwMode="auto">
          <a:xfrm>
            <a:off x="1089025" y="6015038"/>
            <a:ext cx="7437438" cy="842962"/>
          </a:xfrm>
          <a:prstGeom prst="rect">
            <a:avLst/>
          </a:prstGeom>
          <a:gradFill rotWithShape="1">
            <a:gsLst>
              <a:gs pos="0">
                <a:srgbClr val="FFFF66"/>
              </a:gs>
              <a:gs pos="100000">
                <a:srgbClr val="FF3300"/>
              </a:gs>
            </a:gsLst>
            <a:lin ang="0" scaled="1"/>
          </a:gradFill>
          <a:ln w="2857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0718773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7200" y="1981200"/>
            <a:ext cx="8229600" cy="4572000"/>
          </a:xfrm>
        </p:spPr>
        <p:txBody>
          <a:bodyPr>
            <a:noAutofit/>
          </a:bodyPr>
          <a:lstStyle/>
          <a:p>
            <a:pPr lvl="0">
              <a:buNone/>
            </a:pPr>
            <a:endParaRPr lang="en-US" sz="3600" dirty="0" smtClean="0">
              <a:solidFill>
                <a:schemeClr val="accent6"/>
              </a:solidFill>
            </a:endParaRPr>
          </a:p>
          <a:p>
            <a:pPr lvl="0">
              <a:buNone/>
            </a:pPr>
            <a:endParaRPr lang="en-US" sz="36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010400" y="4953000"/>
            <a:ext cx="1466850" cy="1241425"/>
          </a:xfrm>
          <a:prstGeom prst="rect">
            <a:avLst/>
          </a:prstGeom>
          <a:noFill/>
        </p:spPr>
      </p:pic>
      <p:sp>
        <p:nvSpPr>
          <p:cNvPr id="6" name="Rectangle 5"/>
          <p:cNvSpPr/>
          <p:nvPr/>
        </p:nvSpPr>
        <p:spPr>
          <a:xfrm>
            <a:off x="304800" y="2007275"/>
            <a:ext cx="8458200" cy="3970318"/>
          </a:xfrm>
          <a:prstGeom prst="rect">
            <a:avLst/>
          </a:prstGeom>
        </p:spPr>
        <p:txBody>
          <a:bodyPr wrap="square">
            <a:spAutoFit/>
          </a:bodyPr>
          <a:lstStyle/>
          <a:p>
            <a:pPr algn="l">
              <a:buClr>
                <a:schemeClr val="accent1"/>
              </a:buClr>
              <a:buFont typeface="Wingdings" charset="2"/>
              <a:buChar char="§"/>
            </a:pPr>
            <a:endParaRPr lang="en-US" sz="2800" b="1" dirty="0" smtClean="0"/>
          </a:p>
          <a:p>
            <a:pPr algn="l"/>
            <a:r>
              <a:rPr lang="en-US" sz="3200" b="1" dirty="0" smtClean="0">
                <a:latin typeface="+mn-lt"/>
              </a:rPr>
              <a:t>Form another hypothesis based on additional research. </a:t>
            </a:r>
          </a:p>
          <a:p>
            <a:pPr algn="l"/>
            <a:endParaRPr lang="en-US" sz="3200" b="1" dirty="0" smtClean="0">
              <a:latin typeface="+mn-lt"/>
            </a:endParaRPr>
          </a:p>
          <a:p>
            <a:pPr algn="l"/>
            <a:r>
              <a:rPr lang="en-US" sz="3200" b="1" dirty="0" smtClean="0">
                <a:latin typeface="+mn-lt"/>
              </a:rPr>
              <a:t>Test your new hypothesis.</a:t>
            </a:r>
          </a:p>
          <a:p>
            <a:pPr algn="l"/>
            <a:endParaRPr lang="en-US" sz="3200" b="1" dirty="0" smtClean="0">
              <a:latin typeface="+mn-lt"/>
            </a:endParaRPr>
          </a:p>
          <a:p>
            <a:pPr algn="l"/>
            <a:r>
              <a:rPr lang="en-US" sz="3200" b="1" dirty="0">
                <a:latin typeface="+mn-lt"/>
              </a:rPr>
              <a:t>Continue this process until the</a:t>
            </a:r>
            <a:r>
              <a:rPr lang="en-US" sz="3200" b="1" dirty="0" smtClean="0">
                <a:latin typeface="+mn-lt"/>
              </a:rPr>
              <a:t> </a:t>
            </a:r>
          </a:p>
          <a:p>
            <a:pPr algn="l"/>
            <a:r>
              <a:rPr lang="en-US" sz="3200" b="1" dirty="0" smtClean="0">
                <a:latin typeface="+mn-lt"/>
              </a:rPr>
              <a:t>problem </a:t>
            </a:r>
            <a:r>
              <a:rPr lang="en-US" sz="3200" b="1" dirty="0">
                <a:latin typeface="+mn-lt"/>
              </a:rPr>
              <a:t>is solved! </a:t>
            </a:r>
            <a:endParaRPr lang="en-US" sz="3200" b="1" dirty="0" smtClean="0">
              <a:latin typeface="+mn-lt"/>
            </a:endParaRPr>
          </a:p>
        </p:txBody>
      </p:sp>
    </p:spTree>
    <p:extLst>
      <p:ext uri="{BB962C8B-B14F-4D97-AF65-F5344CB8AC3E}">
        <p14:creationId xmlns:p14="http://schemas.microsoft.com/office/powerpoint/2010/main" val="123416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489397"/>
            <a:ext cx="4648200" cy="914400"/>
          </a:xfrm>
        </p:spPr>
        <p:txBody>
          <a:bodyPr>
            <a:noAutofit/>
            <a:scene3d>
              <a:camera prst="orthographicFront"/>
              <a:lightRig rig="threePt" dir="t"/>
            </a:scene3d>
            <a:sp3d extrusionH="57150">
              <a:bevelT w="38100" h="38100"/>
            </a:sp3d>
          </a:bodyPr>
          <a:lstStyle/>
          <a:p>
            <a:pPr algn="ctr">
              <a:defRPr/>
            </a:pPr>
            <a:fld id="{A3F5E4E6-9876-4DC0-9D59-594BE4DD3C46}" type="datetime2">
              <a:rPr lang="en-US" sz="3600" smtClean="0">
                <a:solidFill>
                  <a:schemeClr val="accent2">
                    <a:lumMod val="75000"/>
                  </a:schemeClr>
                </a:solidFill>
                <a:effectLst>
                  <a:glow rad="228600">
                    <a:schemeClr val="accent6">
                      <a:satMod val="175000"/>
                      <a:alpha val="40000"/>
                    </a:schemeClr>
                  </a:glow>
                </a:effectLst>
              </a:rPr>
              <a:t>Thursday, August 11, 2016</a:t>
            </a:fld>
            <a:endParaRPr lang="en-US" sz="3600" dirty="0">
              <a:solidFill>
                <a:schemeClr val="accent2">
                  <a:lumMod val="75000"/>
                </a:schemeClr>
              </a:solidFill>
              <a:effectLst>
                <a:glow rad="228600">
                  <a:schemeClr val="accent6">
                    <a:satMod val="175000"/>
                    <a:alpha val="40000"/>
                  </a:schemeClr>
                </a:glow>
              </a:effectLst>
            </a:endParaRPr>
          </a:p>
        </p:txBody>
      </p:sp>
      <p:sp>
        <p:nvSpPr>
          <p:cNvPr id="5125" name="Rectangle 5"/>
          <p:cNvSpPr>
            <a:spLocks noChangeArrowheads="1"/>
          </p:cNvSpPr>
          <p:nvPr/>
        </p:nvSpPr>
        <p:spPr bwMode="auto">
          <a:xfrm>
            <a:off x="4800600" y="1143000"/>
            <a:ext cx="4114800" cy="533400"/>
          </a:xfrm>
          <a:prstGeom prst="rect">
            <a:avLst/>
          </a:prstGeom>
          <a:gradFill rotWithShape="1">
            <a:gsLst>
              <a:gs pos="0">
                <a:srgbClr val="E9FDE9"/>
              </a:gs>
              <a:gs pos="64999">
                <a:srgbClr val="C8F8C8"/>
              </a:gs>
              <a:gs pos="100000">
                <a:srgbClr val="B0F6B1"/>
              </a:gs>
            </a:gsLst>
            <a:lin ang="5400000" scaled="1"/>
          </a:gradFill>
          <a:ln w="6350" cap="rnd">
            <a:solidFill>
              <a:srgbClr val="67B569"/>
            </a:solidFill>
            <a:miter lim="800000"/>
            <a:headEnd/>
            <a:tailEnd/>
          </a:ln>
          <a:effectLst>
            <a:outerShdw dist="25000" dir="5400000" rotWithShape="0">
              <a:srgbClr val="808080">
                <a:alpha val="37999"/>
              </a:srgbClr>
            </a:outerShdw>
          </a:effectLst>
        </p:spPr>
        <p:txBody>
          <a:bodyPr/>
          <a:lstStyle/>
          <a:p>
            <a:pPr>
              <a:lnSpc>
                <a:spcPct val="90000"/>
              </a:lnSpc>
              <a:spcBef>
                <a:spcPct val="20000"/>
              </a:spcBef>
              <a:defRPr/>
            </a:pPr>
            <a:r>
              <a:rPr lang="en-US" sz="1600" b="1" dirty="0">
                <a:solidFill>
                  <a:prstClr val="black"/>
                </a:solidFill>
              </a:rPr>
              <a:t>By the end of the day</a:t>
            </a:r>
            <a:r>
              <a:rPr lang="en-US" sz="1600" b="1">
                <a:solidFill>
                  <a:prstClr val="black"/>
                </a:solidFill>
              </a:rPr>
              <a:t>, you </a:t>
            </a:r>
            <a:r>
              <a:rPr lang="en-US" sz="1600" b="1" dirty="0">
                <a:solidFill>
                  <a:prstClr val="black"/>
                </a:solidFill>
              </a:rPr>
              <a:t>will be able to:</a:t>
            </a:r>
          </a:p>
        </p:txBody>
      </p:sp>
      <p:sp>
        <p:nvSpPr>
          <p:cNvPr id="5128" name="Rectangle 8"/>
          <p:cNvSpPr>
            <a:spLocks noChangeArrowheads="1"/>
          </p:cNvSpPr>
          <p:nvPr/>
        </p:nvSpPr>
        <p:spPr bwMode="auto">
          <a:xfrm>
            <a:off x="4800600" y="3989388"/>
            <a:ext cx="4114800" cy="1689100"/>
          </a:xfrm>
          <a:prstGeom prst="rect">
            <a:avLst/>
          </a:prstGeom>
          <a:gradFill rotWithShape="1">
            <a:gsLst>
              <a:gs pos="0">
                <a:srgbClr val="FFE9DF"/>
              </a:gs>
              <a:gs pos="64999">
                <a:srgbClr val="FFCAB2"/>
              </a:gs>
              <a:gs pos="100000">
                <a:srgbClr val="FFB591"/>
              </a:gs>
            </a:gsLst>
            <a:lin ang="5400000" scaled="1"/>
          </a:gradFill>
          <a:ln w="6350" cap="rnd">
            <a:solidFill>
              <a:srgbClr val="E6824B"/>
            </a:solidFill>
            <a:miter lim="800000"/>
            <a:headEnd/>
            <a:tailEnd/>
          </a:ln>
          <a:effectLst>
            <a:outerShdw dist="25000" dir="5400000" rotWithShape="0">
              <a:srgbClr val="808080">
                <a:alpha val="37999"/>
              </a:srgbClr>
            </a:outerShdw>
          </a:effectLst>
        </p:spPr>
        <p:txBody>
          <a:bodyPr/>
          <a:lstStyle/>
          <a:p>
            <a:r>
              <a:rPr lang="en-US" sz="2400" dirty="0" smtClean="0">
                <a:solidFill>
                  <a:prstClr val="black"/>
                </a:solidFill>
              </a:rPr>
              <a:t>How does a control group differ from an experimental group?</a:t>
            </a:r>
            <a:endParaRPr lang="en-US" sz="2400" dirty="0">
              <a:solidFill>
                <a:prstClr val="black"/>
              </a:solidFill>
            </a:endParaRPr>
          </a:p>
        </p:txBody>
      </p:sp>
      <p:sp>
        <p:nvSpPr>
          <p:cNvPr id="5131" name="Rectangle 11"/>
          <p:cNvSpPr>
            <a:spLocks noChangeArrowheads="1"/>
          </p:cNvSpPr>
          <p:nvPr/>
        </p:nvSpPr>
        <p:spPr bwMode="auto">
          <a:xfrm>
            <a:off x="4800600" y="1798638"/>
            <a:ext cx="4114800" cy="1371600"/>
          </a:xfrm>
          <a:prstGeom prst="rect">
            <a:avLst/>
          </a:prstGeom>
          <a:gradFill rotWithShape="1">
            <a:gsLst>
              <a:gs pos="0">
                <a:srgbClr val="E9FDE9"/>
              </a:gs>
              <a:gs pos="64999">
                <a:srgbClr val="C8F8C8"/>
              </a:gs>
              <a:gs pos="100000">
                <a:srgbClr val="B0F6B1"/>
              </a:gs>
            </a:gsLst>
            <a:lin ang="5400000" scaled="1"/>
          </a:gradFill>
          <a:ln w="6350" cap="rnd">
            <a:solidFill>
              <a:srgbClr val="67B569"/>
            </a:solidFill>
            <a:miter lim="800000"/>
            <a:headEnd/>
            <a:tailEnd/>
          </a:ln>
          <a:effectLst>
            <a:outerShdw dist="25000" dir="5400000" rotWithShape="0">
              <a:srgbClr val="808080">
                <a:alpha val="37999"/>
              </a:srgbClr>
            </a:outerShdw>
          </a:effectLst>
        </p:spPr>
        <p:txBody>
          <a:bodyPr/>
          <a:lstStyle/>
          <a:p>
            <a:pPr marL="342900" indent="-342900">
              <a:buFont typeface="Arial"/>
              <a:buChar char="•"/>
            </a:pPr>
            <a:r>
              <a:rPr lang="en-US" sz="1600" dirty="0" smtClean="0">
                <a:solidFill>
                  <a:prstClr val="black"/>
                </a:solidFill>
              </a:rPr>
              <a:t>Identify the necessary components required to conduct a valid experiment.</a:t>
            </a:r>
          </a:p>
          <a:p>
            <a:pPr marL="342900" indent="-342900">
              <a:buFont typeface="Arial"/>
              <a:buChar char="•"/>
            </a:pPr>
            <a:r>
              <a:rPr lang="en-US" sz="1600" dirty="0" smtClean="0">
                <a:solidFill>
                  <a:prstClr val="black"/>
                </a:solidFill>
              </a:rPr>
              <a:t>Create an experiment to test how light affects the growth of tomato plants.</a:t>
            </a:r>
            <a:endParaRPr lang="en-US" sz="1600" dirty="0">
              <a:solidFill>
                <a:prstClr val="black"/>
              </a:solidFill>
            </a:endParaRPr>
          </a:p>
        </p:txBody>
      </p:sp>
      <p:sp>
        <p:nvSpPr>
          <p:cNvPr id="19" name="Rectangle 11"/>
          <p:cNvSpPr>
            <a:spLocks noChangeArrowheads="1"/>
          </p:cNvSpPr>
          <p:nvPr/>
        </p:nvSpPr>
        <p:spPr bwMode="auto">
          <a:xfrm>
            <a:off x="228600" y="1587947"/>
            <a:ext cx="4191000" cy="2660650"/>
          </a:xfrm>
          <a:prstGeom prst="rect">
            <a:avLst/>
          </a:prstGeom>
          <a:gradFill rotWithShape="1">
            <a:gsLst>
              <a:gs pos="0">
                <a:srgbClr val="FFF5DA"/>
              </a:gs>
              <a:gs pos="64999">
                <a:srgbClr val="FFE6A6"/>
              </a:gs>
              <a:gs pos="100000">
                <a:srgbClr val="FFDE7F"/>
              </a:gs>
            </a:gsLst>
            <a:lin ang="5400000" scaled="1"/>
          </a:gradFill>
          <a:ln w="6350" cap="rnd">
            <a:solidFill>
              <a:srgbClr val="F0AC00"/>
            </a:solidFill>
            <a:miter lim="800000"/>
            <a:headEnd/>
            <a:tailEnd/>
          </a:ln>
          <a:effectLst>
            <a:outerShdw dist="25000" dir="5400000" rotWithShape="0">
              <a:srgbClr val="808080">
                <a:alpha val="37999"/>
              </a:srgbClr>
            </a:outerShdw>
          </a:effectLst>
        </p:spPr>
        <p:txBody>
          <a:bodyPr/>
          <a:lstStyle/>
          <a:p>
            <a:pPr>
              <a:lnSpc>
                <a:spcPct val="80000"/>
              </a:lnSpc>
              <a:spcBef>
                <a:spcPct val="20000"/>
              </a:spcBef>
            </a:pPr>
            <a:r>
              <a:rPr lang="en-US" sz="1400" b="1" dirty="0" smtClean="0">
                <a:solidFill>
                  <a:prstClr val="black"/>
                </a:solidFill>
                <a:latin typeface="Corbel" charset="0"/>
              </a:rPr>
              <a:t>Starter:</a:t>
            </a:r>
          </a:p>
          <a:p>
            <a:pPr marL="342900" indent="-342900">
              <a:lnSpc>
                <a:spcPct val="80000"/>
              </a:lnSpc>
              <a:spcBef>
                <a:spcPct val="20000"/>
              </a:spcBef>
              <a:buFont typeface="+mj-lt"/>
              <a:buAutoNum type="arabicPeriod"/>
            </a:pPr>
            <a:r>
              <a:rPr lang="en-US" b="1" dirty="0" smtClean="0">
                <a:solidFill>
                  <a:prstClr val="black"/>
                </a:solidFill>
                <a:latin typeface="Corbel" charset="0"/>
              </a:rPr>
              <a:t>What is the scientific method used for?</a:t>
            </a:r>
          </a:p>
          <a:p>
            <a:pPr marL="342900" indent="-342900">
              <a:lnSpc>
                <a:spcPct val="80000"/>
              </a:lnSpc>
              <a:spcBef>
                <a:spcPct val="20000"/>
              </a:spcBef>
              <a:buFont typeface="+mj-lt"/>
              <a:buAutoNum type="arabicPeriod"/>
            </a:pPr>
            <a:r>
              <a:rPr lang="en-US" b="1" dirty="0" smtClean="0">
                <a:solidFill>
                  <a:prstClr val="black"/>
                </a:solidFill>
                <a:latin typeface="Corbel" charset="0"/>
              </a:rPr>
              <a:t>What is a hypothesis? What must it be?</a:t>
            </a:r>
          </a:p>
          <a:p>
            <a:pPr marL="342900" indent="-342900">
              <a:lnSpc>
                <a:spcPct val="80000"/>
              </a:lnSpc>
              <a:spcBef>
                <a:spcPct val="20000"/>
              </a:spcBef>
              <a:buFont typeface="+mj-lt"/>
              <a:buAutoNum type="arabicPeriod"/>
            </a:pPr>
            <a:r>
              <a:rPr lang="en-US" b="1" dirty="0" smtClean="0">
                <a:solidFill>
                  <a:prstClr val="black"/>
                </a:solidFill>
                <a:latin typeface="Corbel" charset="0"/>
              </a:rPr>
              <a:t>What is the difference between qualitative and quantitative?</a:t>
            </a:r>
            <a:endParaRPr lang="en-US" b="1" dirty="0">
              <a:solidFill>
                <a:prstClr val="black"/>
              </a:solidFill>
              <a:latin typeface="Corbel" charset="0"/>
            </a:endParaRPr>
          </a:p>
          <a:p>
            <a:pPr marL="342900" indent="-342900">
              <a:lnSpc>
                <a:spcPct val="80000"/>
              </a:lnSpc>
              <a:spcBef>
                <a:spcPct val="20000"/>
              </a:spcBef>
              <a:buFont typeface="+mj-lt"/>
              <a:buAutoNum type="arabicPeriod"/>
            </a:pPr>
            <a:endParaRPr lang="en-US" sz="1400" b="1" dirty="0" smtClean="0">
              <a:solidFill>
                <a:prstClr val="black"/>
              </a:solidFill>
              <a:latin typeface="Corbel" charset="0"/>
            </a:endParaRPr>
          </a:p>
        </p:txBody>
      </p:sp>
      <p:sp>
        <p:nvSpPr>
          <p:cNvPr id="22" name="Rectangle 5"/>
          <p:cNvSpPr>
            <a:spLocks noChangeArrowheads="1"/>
          </p:cNvSpPr>
          <p:nvPr/>
        </p:nvSpPr>
        <p:spPr bwMode="auto">
          <a:xfrm>
            <a:off x="4800600" y="3352800"/>
            <a:ext cx="4114800" cy="533400"/>
          </a:xfrm>
          <a:prstGeom prst="rect">
            <a:avLst/>
          </a:prstGeom>
          <a:gradFill rotWithShape="1">
            <a:gsLst>
              <a:gs pos="0">
                <a:srgbClr val="FFE9DF"/>
              </a:gs>
              <a:gs pos="64999">
                <a:srgbClr val="FFCAB2"/>
              </a:gs>
              <a:gs pos="100000">
                <a:srgbClr val="FFB591"/>
              </a:gs>
            </a:gsLst>
            <a:lin ang="5400000" scaled="1"/>
          </a:gradFill>
          <a:ln w="6350" cap="rnd">
            <a:solidFill>
              <a:srgbClr val="E6824B"/>
            </a:solidFill>
            <a:miter lim="800000"/>
            <a:headEnd/>
            <a:tailEnd/>
          </a:ln>
          <a:effectLst>
            <a:outerShdw dist="25000" dir="5400000" rotWithShape="0">
              <a:srgbClr val="808080">
                <a:alpha val="37999"/>
              </a:srgbClr>
            </a:outerShdw>
          </a:effectLst>
        </p:spPr>
        <p:txBody>
          <a:bodyPr/>
          <a:lstStyle/>
          <a:p>
            <a:pPr>
              <a:lnSpc>
                <a:spcPct val="90000"/>
              </a:lnSpc>
              <a:spcBef>
                <a:spcPct val="20000"/>
              </a:spcBef>
              <a:defRPr/>
            </a:pPr>
            <a:r>
              <a:rPr lang="en-US" sz="1600" b="1" dirty="0">
                <a:solidFill>
                  <a:prstClr val="black"/>
                </a:solidFill>
              </a:rPr>
              <a:t>And answer a question like this:</a:t>
            </a:r>
          </a:p>
        </p:txBody>
      </p:sp>
      <p:sp>
        <p:nvSpPr>
          <p:cNvPr id="23" name="Rectangle 11"/>
          <p:cNvSpPr>
            <a:spLocks noChangeArrowheads="1"/>
          </p:cNvSpPr>
          <p:nvPr/>
        </p:nvSpPr>
        <p:spPr bwMode="auto">
          <a:xfrm>
            <a:off x="152400" y="4572000"/>
            <a:ext cx="4267200" cy="1090613"/>
          </a:xfrm>
          <a:prstGeom prst="rect">
            <a:avLst/>
          </a:prstGeom>
          <a:gradFill rotWithShape="1">
            <a:gsLst>
              <a:gs pos="0">
                <a:srgbClr val="E5FAFF"/>
              </a:gs>
              <a:gs pos="64999">
                <a:srgbClr val="BEF2FF"/>
              </a:gs>
              <a:gs pos="100000">
                <a:srgbClr val="A3EEFF"/>
              </a:gs>
            </a:gsLst>
            <a:lin ang="5400000" scaled="1"/>
          </a:gradFill>
          <a:ln w="6350" cap="rnd">
            <a:solidFill>
              <a:srgbClr val="5BB2CA"/>
            </a:solidFill>
            <a:miter lim="800000"/>
            <a:headEnd/>
            <a:tailEnd/>
          </a:ln>
          <a:effectLst>
            <a:outerShdw dist="25000" dir="5400000" rotWithShape="0">
              <a:srgbClr val="808080">
                <a:alpha val="37999"/>
              </a:srgbClr>
            </a:outerShdw>
          </a:effectLst>
        </p:spPr>
        <p:txBody>
          <a:bodyPr/>
          <a:lstStyle/>
          <a:p>
            <a:pPr>
              <a:lnSpc>
                <a:spcPct val="80000"/>
              </a:lnSpc>
              <a:spcBef>
                <a:spcPct val="20000"/>
              </a:spcBef>
              <a:defRPr/>
            </a:pPr>
            <a:r>
              <a:rPr lang="en-US" dirty="0">
                <a:solidFill>
                  <a:prstClr val="black"/>
                </a:solidFill>
              </a:rPr>
              <a:t>Topic: </a:t>
            </a:r>
            <a:r>
              <a:rPr lang="en-US" dirty="0" smtClean="0">
                <a:solidFill>
                  <a:prstClr val="black"/>
                </a:solidFill>
              </a:rPr>
              <a:t>Valid Experiments</a:t>
            </a:r>
            <a:endParaRPr lang="en-US" dirty="0">
              <a:solidFill>
                <a:prstClr val="black"/>
              </a:solidFill>
            </a:endParaRPr>
          </a:p>
          <a:p>
            <a:pPr>
              <a:lnSpc>
                <a:spcPct val="80000"/>
              </a:lnSpc>
              <a:spcBef>
                <a:spcPct val="20000"/>
              </a:spcBef>
              <a:defRPr/>
            </a:pPr>
            <a:endParaRPr lang="en-US" dirty="0">
              <a:solidFill>
                <a:prstClr val="black"/>
              </a:solidFill>
            </a:endParaRPr>
          </a:p>
        </p:txBody>
      </p:sp>
      <p:sp>
        <p:nvSpPr>
          <p:cNvPr id="15" name="Rectangle 3"/>
          <p:cNvSpPr>
            <a:spLocks noChangeArrowheads="1"/>
          </p:cNvSpPr>
          <p:nvPr/>
        </p:nvSpPr>
        <p:spPr bwMode="auto">
          <a:xfrm>
            <a:off x="1089025" y="6015038"/>
            <a:ext cx="7437438" cy="842962"/>
          </a:xfrm>
          <a:prstGeom prst="rect">
            <a:avLst/>
          </a:prstGeom>
          <a:gradFill rotWithShape="1">
            <a:gsLst>
              <a:gs pos="0">
                <a:srgbClr val="FFFF66"/>
              </a:gs>
              <a:gs pos="100000">
                <a:srgbClr val="FF3300"/>
              </a:gs>
            </a:gsLst>
            <a:lin ang="0" scaled="1"/>
          </a:gradFill>
          <a:ln w="28575">
            <a:solidFill>
              <a:schemeClr val="tx1"/>
            </a:solidFill>
            <a:miter lim="800000"/>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4484710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1003370" y="0"/>
            <a:ext cx="8140629" cy="6858000"/>
          </a:xfrm>
        </p:spPr>
        <p:txBody>
          <a:bodyPr>
            <a:normAutofit/>
          </a:bodyPr>
          <a:lstStyle/>
          <a:p>
            <a:pPr eaLnBrk="1" hangingPunct="1">
              <a:lnSpc>
                <a:spcPct val="90000"/>
              </a:lnSpc>
              <a:buFontTx/>
              <a:buNone/>
            </a:pPr>
            <a:r>
              <a:rPr lang="en-US" sz="2000" dirty="0">
                <a:latin typeface="Cambria" charset="0"/>
                <a:ea typeface="ＭＳ Ｐゴシック" charset="0"/>
              </a:rPr>
              <a:t>Experiment 3:</a:t>
            </a:r>
          </a:p>
          <a:p>
            <a:pPr eaLnBrk="1" hangingPunct="1">
              <a:lnSpc>
                <a:spcPct val="90000"/>
              </a:lnSpc>
              <a:buFontTx/>
              <a:buNone/>
            </a:pPr>
            <a:r>
              <a:rPr lang="en-US" sz="2000" dirty="0">
                <a:latin typeface="Cambria" charset="0"/>
                <a:ea typeface="ＭＳ Ｐゴシック" charset="0"/>
              </a:rPr>
              <a:t>	</a:t>
            </a:r>
            <a:r>
              <a:rPr lang="en-US" sz="2800" i="1" dirty="0" err="1">
                <a:latin typeface="Cambria" charset="0"/>
                <a:ea typeface="ＭＳ Ｐゴシック" charset="0"/>
              </a:rPr>
              <a:t>Creatan</a:t>
            </a:r>
            <a:r>
              <a:rPr lang="en-US" sz="2800" dirty="0">
                <a:latin typeface="Cambria" charset="0"/>
                <a:ea typeface="ＭＳ Ｐゴシック" charset="0"/>
              </a:rPr>
              <a:t> is a new drug being studied as a treatment for shortness of breath.  In a study with 400 people, 200 people received </a:t>
            </a:r>
            <a:r>
              <a:rPr lang="en-US" sz="2800" dirty="0" err="1">
                <a:latin typeface="Cambria" charset="0"/>
                <a:ea typeface="ＭＳ Ｐゴシック" charset="0"/>
              </a:rPr>
              <a:t>creatan</a:t>
            </a:r>
            <a:r>
              <a:rPr lang="en-US" sz="2800" dirty="0">
                <a:latin typeface="Cambria" charset="0"/>
                <a:ea typeface="ＭＳ Ｐゴシック" charset="0"/>
              </a:rPr>
              <a:t> pills and 200 people received sugar pills as placebos.  The patients treated with </a:t>
            </a:r>
            <a:r>
              <a:rPr lang="en-US" sz="2800" i="1" dirty="0" err="1">
                <a:latin typeface="Cambria" charset="0"/>
                <a:ea typeface="ＭＳ Ｐゴシック" charset="0"/>
              </a:rPr>
              <a:t>creatan</a:t>
            </a:r>
            <a:r>
              <a:rPr lang="en-US" sz="2800" dirty="0">
                <a:latin typeface="Cambria" charset="0"/>
                <a:ea typeface="ＭＳ Ｐゴシック" charset="0"/>
              </a:rPr>
              <a:t> showed an increase in the distance they could walk  before they became short of breath.</a:t>
            </a:r>
            <a:r>
              <a:rPr lang="en-US" sz="2000" dirty="0">
                <a:latin typeface="Cambria" charset="0"/>
                <a:ea typeface="ＭＳ Ｐゴシック" charset="0"/>
              </a:rPr>
              <a:t> </a:t>
            </a:r>
          </a:p>
          <a:p>
            <a:pPr eaLnBrk="1" hangingPunct="1">
              <a:lnSpc>
                <a:spcPct val="90000"/>
              </a:lnSpc>
              <a:buFontTx/>
              <a:buNone/>
            </a:pPr>
            <a:endParaRPr lang="en-US" sz="1200" dirty="0">
              <a:solidFill>
                <a:schemeClr val="folHlink"/>
              </a:solidFill>
              <a:latin typeface="Cambria" charset="0"/>
              <a:ea typeface="ＭＳ Ｐゴシック" charset="0"/>
            </a:endParaRPr>
          </a:p>
          <a:p>
            <a:pPr eaLnBrk="1" hangingPunct="1">
              <a:lnSpc>
                <a:spcPct val="90000"/>
              </a:lnSpc>
            </a:pPr>
            <a:r>
              <a:rPr lang="en-US" sz="2000" dirty="0">
                <a:latin typeface="Cambria" charset="0"/>
                <a:ea typeface="ＭＳ Ｐゴシック" charset="0"/>
              </a:rPr>
              <a:t> </a:t>
            </a:r>
            <a:r>
              <a:rPr lang="en-US" sz="2000" b="1" dirty="0" smtClean="0">
                <a:solidFill>
                  <a:schemeClr val="folHlink"/>
                </a:solidFill>
                <a:latin typeface="Cambria" charset="0"/>
                <a:ea typeface="ＭＳ Ｐゴシック" charset="0"/>
              </a:rPr>
              <a:t>Hypothesis: </a:t>
            </a:r>
            <a:r>
              <a:rPr lang="en-US" sz="2000" b="1" dirty="0" err="1" smtClean="0">
                <a:solidFill>
                  <a:schemeClr val="folHlink"/>
                </a:solidFill>
                <a:latin typeface="Cambria" charset="0"/>
                <a:ea typeface="ＭＳ Ｐゴシック" charset="0"/>
              </a:rPr>
              <a:t>Creatan</a:t>
            </a:r>
            <a:r>
              <a:rPr lang="en-US" sz="2000" b="1" dirty="0" smtClean="0">
                <a:solidFill>
                  <a:schemeClr val="folHlink"/>
                </a:solidFill>
                <a:latin typeface="Cambria" charset="0"/>
                <a:ea typeface="ＭＳ Ｐゴシック" charset="0"/>
              </a:rPr>
              <a:t> is an effective treatment for shortness of breath.</a:t>
            </a:r>
          </a:p>
          <a:p>
            <a:pPr eaLnBrk="1" hangingPunct="1">
              <a:lnSpc>
                <a:spcPct val="90000"/>
              </a:lnSpc>
            </a:pPr>
            <a:r>
              <a:rPr lang="en-US" sz="2000" b="1" dirty="0" smtClean="0">
                <a:solidFill>
                  <a:schemeClr val="folHlink"/>
                </a:solidFill>
                <a:latin typeface="Cambria" charset="0"/>
                <a:ea typeface="ＭＳ Ｐゴシック" charset="0"/>
              </a:rPr>
              <a:t>Independent Variable: the </a:t>
            </a:r>
            <a:r>
              <a:rPr lang="en-US" sz="2000" b="1" dirty="0" smtClean="0">
                <a:solidFill>
                  <a:schemeClr val="folHlink"/>
                </a:solidFill>
                <a:latin typeface="Cambria" charset="0"/>
                <a:ea typeface="ＭＳ Ｐゴシック" charset="0"/>
              </a:rPr>
              <a:t>pill</a:t>
            </a:r>
          </a:p>
          <a:p>
            <a:pPr eaLnBrk="1" hangingPunct="1">
              <a:lnSpc>
                <a:spcPct val="90000"/>
              </a:lnSpc>
            </a:pPr>
            <a:r>
              <a:rPr lang="en-US" sz="2000" b="1" dirty="0" smtClean="0">
                <a:solidFill>
                  <a:schemeClr val="folHlink"/>
                </a:solidFill>
                <a:latin typeface="Cambria" charset="0"/>
                <a:ea typeface="ＭＳ Ｐゴシック" charset="0"/>
              </a:rPr>
              <a:t>Dependent Variable: the distance a patient could walk </a:t>
            </a:r>
            <a:endParaRPr lang="en-US" sz="2000" dirty="0">
              <a:latin typeface="Cambria" charset="0"/>
              <a:ea typeface="ＭＳ Ｐゴシック" charset="0"/>
            </a:endParaRPr>
          </a:p>
          <a:p>
            <a:pPr eaLnBrk="1" hangingPunct="1">
              <a:lnSpc>
                <a:spcPct val="90000"/>
              </a:lnSpc>
            </a:pPr>
            <a:r>
              <a:rPr lang="en-US" sz="2000" b="1" dirty="0" smtClean="0">
                <a:solidFill>
                  <a:schemeClr val="folHlink"/>
                </a:solidFill>
                <a:latin typeface="Cambria" charset="0"/>
                <a:ea typeface="ＭＳ Ｐゴシック" charset="0"/>
              </a:rPr>
              <a:t>Control Group: The patients receiving the sugar pill</a:t>
            </a:r>
          </a:p>
          <a:p>
            <a:pPr eaLnBrk="1" hangingPunct="1">
              <a:lnSpc>
                <a:spcPct val="90000"/>
              </a:lnSpc>
            </a:pPr>
            <a:r>
              <a:rPr lang="en-US" sz="2000" b="1" dirty="0" smtClean="0">
                <a:solidFill>
                  <a:schemeClr val="folHlink"/>
                </a:solidFill>
                <a:latin typeface="Cambria" charset="0"/>
                <a:ea typeface="ＭＳ Ｐゴシック" charset="0"/>
              </a:rPr>
              <a:t>Experimental Group: patients receiving </a:t>
            </a:r>
            <a:r>
              <a:rPr lang="en-US" sz="2000" b="1" dirty="0" err="1" smtClean="0">
                <a:solidFill>
                  <a:schemeClr val="folHlink"/>
                </a:solidFill>
                <a:latin typeface="Cambria" charset="0"/>
                <a:ea typeface="ＭＳ Ｐゴシック" charset="0"/>
              </a:rPr>
              <a:t>creatan</a:t>
            </a:r>
            <a:r>
              <a:rPr lang="en-US" sz="2000" b="1" dirty="0" smtClean="0">
                <a:solidFill>
                  <a:schemeClr val="folHlink"/>
                </a:solidFill>
                <a:latin typeface="Cambria" charset="0"/>
                <a:ea typeface="ＭＳ Ｐゴシック" charset="0"/>
              </a:rPr>
              <a:t>.</a:t>
            </a:r>
          </a:p>
          <a:p>
            <a:pPr eaLnBrk="1" hangingPunct="1">
              <a:lnSpc>
                <a:spcPct val="90000"/>
              </a:lnSpc>
            </a:pPr>
            <a:endParaRPr lang="en-US" sz="2000" b="1" dirty="0" smtClean="0">
              <a:solidFill>
                <a:schemeClr val="folHlink"/>
              </a:solidFill>
              <a:latin typeface="Cambria" charset="0"/>
              <a:ea typeface="ＭＳ Ｐゴシック" charset="0"/>
            </a:endParaRPr>
          </a:p>
        </p:txBody>
      </p:sp>
    </p:spTree>
    <p:extLst>
      <p:ext uri="{BB962C8B-B14F-4D97-AF65-F5344CB8AC3E}">
        <p14:creationId xmlns:p14="http://schemas.microsoft.com/office/powerpoint/2010/main" val="3309222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a:xfrm>
            <a:off x="831088" y="1417638"/>
            <a:ext cx="8102600" cy="5440362"/>
          </a:xfrm>
        </p:spPr>
        <p:txBody>
          <a:bodyPr>
            <a:normAutofit/>
          </a:bodyPr>
          <a:lstStyle/>
          <a:p>
            <a:r>
              <a:rPr lang="en-US" dirty="0" smtClean="0"/>
              <a:t>In order to conduct a valid experiment you will need:</a:t>
            </a:r>
          </a:p>
          <a:p>
            <a:pPr lvl="1"/>
            <a:r>
              <a:rPr lang="en-US" u="sng" dirty="0" smtClean="0"/>
              <a:t>Independent Variable:</a:t>
            </a:r>
          </a:p>
          <a:p>
            <a:pPr lvl="2"/>
            <a:r>
              <a:rPr lang="en-US" dirty="0" smtClean="0"/>
              <a:t>A factor that can be changed or manipulated in an experiment by the scientist; “</a:t>
            </a:r>
            <a:r>
              <a:rPr lang="en-US" b="1" u="sng" dirty="0" smtClean="0"/>
              <a:t>I</a:t>
            </a:r>
            <a:r>
              <a:rPr lang="en-US" dirty="0" smtClean="0"/>
              <a:t> change it” variables. </a:t>
            </a:r>
          </a:p>
          <a:p>
            <a:pPr lvl="1"/>
            <a:r>
              <a:rPr lang="en-US" u="sng" dirty="0" smtClean="0"/>
              <a:t>Dependent Variable:</a:t>
            </a:r>
          </a:p>
          <a:p>
            <a:pPr lvl="2"/>
            <a:r>
              <a:rPr lang="en-US" sz="2200" dirty="0">
                <a:latin typeface="Cambria" charset="0"/>
                <a:ea typeface="ＭＳ Ｐゴシック" charset="0"/>
              </a:rPr>
              <a:t>what is measured during an experiment </a:t>
            </a:r>
            <a:r>
              <a:rPr lang="en-US" sz="2200" b="1" dirty="0">
                <a:latin typeface="Cambria" charset="0"/>
                <a:ea typeface="ＭＳ Ｐゴシック" charset="0"/>
              </a:rPr>
              <a:t>(</a:t>
            </a:r>
            <a:r>
              <a:rPr lang="en-US" sz="2200" b="1" u="sng" dirty="0">
                <a:latin typeface="Cambria" charset="0"/>
                <a:ea typeface="ＭＳ Ｐゴシック" charset="0"/>
              </a:rPr>
              <a:t>D</a:t>
            </a:r>
            <a:r>
              <a:rPr lang="en-US" sz="2200" b="1" dirty="0">
                <a:latin typeface="Cambria" charset="0"/>
                <a:ea typeface="ＭＳ Ｐゴシック" charset="0"/>
              </a:rPr>
              <a:t>ata)</a:t>
            </a:r>
            <a:endParaRPr lang="en-US" sz="2200" dirty="0">
              <a:latin typeface="Cambria" charset="0"/>
              <a:ea typeface="ＭＳ Ｐゴシック" charset="0"/>
            </a:endParaRPr>
          </a:p>
          <a:p>
            <a:pPr lvl="1"/>
            <a:r>
              <a:rPr lang="en-US" u="sng" dirty="0" smtClean="0"/>
              <a:t>Hypothesis:</a:t>
            </a:r>
          </a:p>
          <a:p>
            <a:pPr lvl="2"/>
            <a:r>
              <a:rPr lang="en-US" dirty="0"/>
              <a:t>A testable explanation for observations and questions about the physical universe</a:t>
            </a:r>
            <a:endParaRPr lang="en-US" u="sng" dirty="0" smtClean="0"/>
          </a:p>
        </p:txBody>
      </p:sp>
    </p:spTree>
    <p:extLst>
      <p:ext uri="{BB962C8B-B14F-4D97-AF65-F5344CB8AC3E}">
        <p14:creationId xmlns:p14="http://schemas.microsoft.com/office/powerpoint/2010/main" val="309766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1003370" y="0"/>
            <a:ext cx="8140629" cy="5791200"/>
          </a:xfrm>
        </p:spPr>
        <p:txBody>
          <a:bodyPr/>
          <a:lstStyle/>
          <a:p>
            <a:pPr eaLnBrk="1" hangingPunct="1">
              <a:lnSpc>
                <a:spcPct val="90000"/>
              </a:lnSpc>
              <a:buFontTx/>
              <a:buNone/>
            </a:pPr>
            <a:r>
              <a:rPr lang="en-US" sz="2800" dirty="0">
                <a:latin typeface="Cambria" charset="0"/>
                <a:ea typeface="ＭＳ Ｐゴシック" charset="0"/>
              </a:rPr>
              <a:t>	</a:t>
            </a:r>
            <a:r>
              <a:rPr lang="en-US" sz="3600" dirty="0">
                <a:latin typeface="Cambria" charset="0"/>
                <a:ea typeface="ＭＳ Ｐゴシック" charset="0"/>
              </a:rPr>
              <a:t>Ms. Webb wants to know if a new brand of sneakers can help our cheerleaders jump higher as they cheer on the Bulldogs.  She gave out new Nikes, Adidas, or Reeboks to most of the girls and the rest of the squad wore the old, non-name brand sneakers.  Then she measured each girl</a:t>
            </a:r>
            <a:r>
              <a:rPr lang="ja-JP" altLang="en-US" sz="3600" dirty="0">
                <a:latin typeface="Cambria" charset="0"/>
                <a:ea typeface="ＭＳ Ｐゴシック" charset="0"/>
              </a:rPr>
              <a:t>’</a:t>
            </a:r>
            <a:r>
              <a:rPr lang="en-US" sz="3600" dirty="0">
                <a:latin typeface="Cambria" charset="0"/>
                <a:ea typeface="ＭＳ Ｐゴシック" charset="0"/>
              </a:rPr>
              <a:t>s jump height and took the average for each shoe type.</a:t>
            </a:r>
            <a:r>
              <a:rPr lang="en-US" sz="2800" dirty="0">
                <a:latin typeface="Cambria" charset="0"/>
                <a:ea typeface="ＭＳ Ｐゴシック" charset="0"/>
              </a:rPr>
              <a:t> </a:t>
            </a:r>
          </a:p>
          <a:p>
            <a:pPr eaLnBrk="1" hangingPunct="1">
              <a:lnSpc>
                <a:spcPct val="90000"/>
              </a:lnSpc>
              <a:buFontTx/>
              <a:buNone/>
            </a:pPr>
            <a:endParaRPr lang="en-US" sz="2800" u="sng" dirty="0">
              <a:latin typeface="Cambria" charset="0"/>
              <a:ea typeface="ＭＳ Ｐゴシック" charset="0"/>
            </a:endParaRPr>
          </a:p>
          <a:p>
            <a:pPr eaLnBrk="1" hangingPunct="1">
              <a:lnSpc>
                <a:spcPct val="90000"/>
              </a:lnSpc>
              <a:buFontTx/>
              <a:buNone/>
            </a:pPr>
            <a:endParaRPr lang="en-US" sz="2800" dirty="0">
              <a:latin typeface="Cambria" charset="0"/>
              <a:ea typeface="ＭＳ Ｐゴシック" charset="0"/>
            </a:endParaRPr>
          </a:p>
          <a:p>
            <a:pPr eaLnBrk="1" hangingPunct="1">
              <a:lnSpc>
                <a:spcPct val="90000"/>
              </a:lnSpc>
            </a:pPr>
            <a:endParaRPr lang="en-US" sz="2800" dirty="0">
              <a:latin typeface="Cambria" charset="0"/>
              <a:ea typeface="ＭＳ Ｐゴシック" charset="0"/>
            </a:endParaRPr>
          </a:p>
          <a:p>
            <a:pPr eaLnBrk="1" hangingPunct="1">
              <a:lnSpc>
                <a:spcPct val="90000"/>
              </a:lnSpc>
              <a:buFontTx/>
              <a:buNone/>
            </a:pPr>
            <a:endParaRPr lang="en-US" sz="2800" dirty="0">
              <a:latin typeface="Arial" charset="0"/>
              <a:ea typeface="ＭＳ Ｐゴシック" charset="0"/>
            </a:endParaRPr>
          </a:p>
        </p:txBody>
      </p:sp>
      <p:graphicFrame>
        <p:nvGraphicFramePr>
          <p:cNvPr id="4130" name="Group 34"/>
          <p:cNvGraphicFramePr>
            <a:graphicFrameLocks noGrp="1"/>
          </p:cNvGraphicFramePr>
          <p:nvPr>
            <p:extLst>
              <p:ext uri="{D42A27DB-BD31-4B8C-83A1-F6EECF244321}">
                <p14:modId xmlns:p14="http://schemas.microsoft.com/office/powerpoint/2010/main" val="1744467997"/>
              </p:ext>
            </p:extLst>
          </p:nvPr>
        </p:nvGraphicFramePr>
        <p:xfrm>
          <a:off x="1395312" y="5029200"/>
          <a:ext cx="7139088" cy="1828800"/>
        </p:xfrm>
        <a:graphic>
          <a:graphicData uri="http://schemas.openxmlformats.org/drawingml/2006/table">
            <a:tbl>
              <a:tblPr/>
              <a:tblGrid>
                <a:gridCol w="3569544"/>
                <a:gridCol w="3569544"/>
              </a:tblGrid>
              <a:tr h="228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Shoe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charset="-128"/>
                        </a:rPr>
                        <a:t>Average Jump Height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6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Nike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10 inches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6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Adidas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7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6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Reeboks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7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6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Non-name brand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5 inches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98923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1003370" y="152400"/>
            <a:ext cx="8140629" cy="6324600"/>
          </a:xfrm>
        </p:spPr>
        <p:txBody>
          <a:bodyPr>
            <a:normAutofit fontScale="92500" lnSpcReduction="20000"/>
          </a:bodyPr>
          <a:lstStyle/>
          <a:p>
            <a:pPr eaLnBrk="1" hangingPunct="1">
              <a:lnSpc>
                <a:spcPct val="90000"/>
              </a:lnSpc>
              <a:buFontTx/>
              <a:buNone/>
            </a:pPr>
            <a:r>
              <a:rPr lang="en-US" sz="2800" dirty="0">
                <a:latin typeface="Cambria" charset="0"/>
                <a:ea typeface="ＭＳ Ｐゴシック" charset="0"/>
              </a:rPr>
              <a:t>	</a:t>
            </a:r>
            <a:r>
              <a:rPr lang="en-US" sz="3400" dirty="0">
                <a:latin typeface="Cambria" charset="0"/>
                <a:ea typeface="ＭＳ Ｐゴシック" charset="0"/>
              </a:rPr>
              <a:t>A study was designed to determine if a chemical called </a:t>
            </a:r>
            <a:r>
              <a:rPr lang="en-US" sz="3400" i="1" dirty="0" err="1">
                <a:latin typeface="Cambria" charset="0"/>
                <a:ea typeface="ＭＳ Ｐゴシック" charset="0"/>
              </a:rPr>
              <a:t>antirosa</a:t>
            </a:r>
            <a:r>
              <a:rPr lang="en-US" sz="3400" i="1" dirty="0">
                <a:latin typeface="Cambria" charset="0"/>
                <a:ea typeface="ＭＳ Ｐゴシック" charset="0"/>
              </a:rPr>
              <a:t> </a:t>
            </a:r>
            <a:r>
              <a:rPr lang="en-US" sz="3400" dirty="0">
                <a:latin typeface="Cambria" charset="0"/>
                <a:ea typeface="ＭＳ Ｐゴシック" charset="0"/>
              </a:rPr>
              <a:t>prevents conjunctivitis (pink eye). 10,000 individuals were divided into four groups. Each person took a pink pill every morning for one year.  Some patients received 3 grams of </a:t>
            </a:r>
            <a:r>
              <a:rPr lang="en-US" sz="3400" dirty="0" err="1">
                <a:latin typeface="Cambria" charset="0"/>
                <a:ea typeface="ＭＳ Ｐゴシック" charset="0"/>
              </a:rPr>
              <a:t>antirosa</a:t>
            </a:r>
            <a:r>
              <a:rPr lang="en-US" sz="3400" dirty="0">
                <a:latin typeface="Cambria" charset="0"/>
                <a:ea typeface="ＭＳ Ｐゴシック" charset="0"/>
              </a:rPr>
              <a:t>, some received 6 grams of </a:t>
            </a:r>
            <a:r>
              <a:rPr lang="en-US" sz="3400" dirty="0" err="1">
                <a:latin typeface="Cambria" charset="0"/>
                <a:ea typeface="ＭＳ Ｐゴシック" charset="0"/>
              </a:rPr>
              <a:t>antirosa</a:t>
            </a:r>
            <a:r>
              <a:rPr lang="en-US" sz="3400" dirty="0">
                <a:latin typeface="Cambria" charset="0"/>
                <a:ea typeface="ＭＳ Ｐゴシック" charset="0"/>
              </a:rPr>
              <a:t>, some received 9g of </a:t>
            </a:r>
            <a:r>
              <a:rPr lang="en-US" sz="3400" dirty="0" err="1">
                <a:latin typeface="Cambria" charset="0"/>
                <a:ea typeface="ＭＳ Ｐゴシック" charset="0"/>
              </a:rPr>
              <a:t>antirosa</a:t>
            </a:r>
            <a:r>
              <a:rPr lang="en-US" sz="3400" dirty="0">
                <a:latin typeface="Cambria" charset="0"/>
                <a:ea typeface="ＭＳ Ｐゴシック" charset="0"/>
              </a:rPr>
              <a:t> and some received a sugar pill.  Then the number of times patients developed conjunctivitis was measured.</a:t>
            </a:r>
            <a:r>
              <a:rPr lang="en-US" sz="2800" dirty="0">
                <a:latin typeface="Cambria" charset="0"/>
                <a:ea typeface="ＭＳ Ｐゴシック" charset="0"/>
              </a:rPr>
              <a:t> </a:t>
            </a:r>
          </a:p>
          <a:p>
            <a:pPr eaLnBrk="1" hangingPunct="1">
              <a:lnSpc>
                <a:spcPct val="90000"/>
              </a:lnSpc>
            </a:pPr>
            <a:endParaRPr lang="en-US" sz="1500" dirty="0">
              <a:latin typeface="Cambria" charset="0"/>
              <a:ea typeface="ＭＳ Ｐゴシック" charset="0"/>
            </a:endParaRPr>
          </a:p>
          <a:p>
            <a:pPr lvl="1" eaLnBrk="1" hangingPunct="1">
              <a:lnSpc>
                <a:spcPct val="90000"/>
              </a:lnSpc>
            </a:pPr>
            <a:r>
              <a:rPr lang="en-US" sz="3600" b="1" dirty="0">
                <a:solidFill>
                  <a:schemeClr val="bg2">
                    <a:lumMod val="75000"/>
                  </a:schemeClr>
                </a:solidFill>
                <a:latin typeface="Cambria" charset="0"/>
                <a:ea typeface="ＭＳ Ｐゴシック" charset="0"/>
              </a:rPr>
              <a:t>Hypothesis:</a:t>
            </a:r>
          </a:p>
          <a:p>
            <a:pPr lvl="1" eaLnBrk="1" hangingPunct="1">
              <a:lnSpc>
                <a:spcPct val="90000"/>
              </a:lnSpc>
            </a:pPr>
            <a:endParaRPr lang="en-US" sz="1500" b="1" dirty="0">
              <a:solidFill>
                <a:schemeClr val="bg2">
                  <a:lumMod val="75000"/>
                </a:schemeClr>
              </a:solidFill>
              <a:latin typeface="Cambria" charset="0"/>
              <a:ea typeface="ＭＳ Ｐゴシック" charset="0"/>
            </a:endParaRPr>
          </a:p>
          <a:p>
            <a:pPr lvl="1" eaLnBrk="1" hangingPunct="1">
              <a:lnSpc>
                <a:spcPct val="90000"/>
              </a:lnSpc>
            </a:pPr>
            <a:r>
              <a:rPr lang="en-US" sz="3600" b="1" dirty="0">
                <a:solidFill>
                  <a:schemeClr val="bg2">
                    <a:lumMod val="75000"/>
                  </a:schemeClr>
                </a:solidFill>
                <a:latin typeface="Cambria" charset="0"/>
                <a:ea typeface="ＭＳ Ｐゴシック" charset="0"/>
              </a:rPr>
              <a:t>Independent Variable</a:t>
            </a:r>
            <a:r>
              <a:rPr lang="en-US" sz="3600" b="1" dirty="0" smtClean="0">
                <a:solidFill>
                  <a:schemeClr val="bg2">
                    <a:lumMod val="75000"/>
                  </a:schemeClr>
                </a:solidFill>
                <a:latin typeface="Cambria" charset="0"/>
                <a:ea typeface="ＭＳ Ｐゴシック" charset="0"/>
              </a:rPr>
              <a:t>:</a:t>
            </a:r>
          </a:p>
          <a:p>
            <a:pPr lvl="1" eaLnBrk="1" hangingPunct="1">
              <a:lnSpc>
                <a:spcPct val="90000"/>
              </a:lnSpc>
            </a:pPr>
            <a:endParaRPr lang="en-US" sz="3600" b="1" dirty="0">
              <a:solidFill>
                <a:schemeClr val="bg2">
                  <a:lumMod val="75000"/>
                </a:schemeClr>
              </a:solidFill>
              <a:latin typeface="Cambria" charset="0"/>
              <a:ea typeface="ＭＳ Ｐゴシック" charset="0"/>
            </a:endParaRPr>
          </a:p>
          <a:p>
            <a:pPr lvl="1" eaLnBrk="1" hangingPunct="1">
              <a:lnSpc>
                <a:spcPct val="90000"/>
              </a:lnSpc>
            </a:pPr>
            <a:r>
              <a:rPr lang="en-US" sz="3600" b="1" dirty="0">
                <a:solidFill>
                  <a:schemeClr val="bg2">
                    <a:lumMod val="75000"/>
                  </a:schemeClr>
                </a:solidFill>
                <a:latin typeface="Cambria" charset="0"/>
                <a:ea typeface="ＭＳ Ｐゴシック" charset="0"/>
              </a:rPr>
              <a:t>Dependent Variable:</a:t>
            </a:r>
            <a:endParaRPr lang="en-US" sz="2400" dirty="0">
              <a:solidFill>
                <a:schemeClr val="bg2">
                  <a:lumMod val="75000"/>
                </a:schemeClr>
              </a:solidFill>
              <a:latin typeface="Cambria" charset="0"/>
              <a:ea typeface="ＭＳ Ｐゴシック" charset="0"/>
            </a:endParaRPr>
          </a:p>
        </p:txBody>
      </p:sp>
    </p:spTree>
    <p:extLst>
      <p:ext uri="{BB962C8B-B14F-4D97-AF65-F5344CB8AC3E}">
        <p14:creationId xmlns:p14="http://schemas.microsoft.com/office/powerpoint/2010/main" val="3071344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1034726" y="0"/>
            <a:ext cx="8109274" cy="6858000"/>
          </a:xfrm>
        </p:spPr>
        <p:txBody>
          <a:bodyPr>
            <a:normAutofit/>
          </a:bodyPr>
          <a:lstStyle/>
          <a:p>
            <a:pPr eaLnBrk="1" hangingPunct="1">
              <a:lnSpc>
                <a:spcPct val="90000"/>
              </a:lnSpc>
              <a:buFontTx/>
              <a:buNone/>
            </a:pPr>
            <a:r>
              <a:rPr lang="en-US" dirty="0">
                <a:latin typeface="Cambria" charset="0"/>
                <a:ea typeface="ＭＳ Ｐゴシック" charset="0"/>
              </a:rPr>
              <a:t>Experiment 2:</a:t>
            </a:r>
          </a:p>
          <a:p>
            <a:pPr eaLnBrk="1" hangingPunct="1">
              <a:lnSpc>
                <a:spcPct val="90000"/>
              </a:lnSpc>
              <a:buFontTx/>
              <a:buNone/>
            </a:pPr>
            <a:r>
              <a:rPr lang="en-US" dirty="0">
                <a:latin typeface="Cambria" charset="0"/>
                <a:ea typeface="ＭＳ Ｐゴシック" charset="0"/>
              </a:rPr>
              <a:t>	Mr. </a:t>
            </a:r>
            <a:r>
              <a:rPr lang="en-US" dirty="0" err="1">
                <a:latin typeface="Cambria" charset="0"/>
                <a:ea typeface="ＭＳ Ｐゴシック" charset="0"/>
              </a:rPr>
              <a:t>Tejwani</a:t>
            </a:r>
            <a:r>
              <a:rPr lang="en-US" dirty="0">
                <a:latin typeface="Cambria" charset="0"/>
                <a:ea typeface="ＭＳ Ｐゴシック" charset="0"/>
              </a:rPr>
              <a:t> is addicted to Dunkin Donuts coffee.  However, he also loves sleeping in and </a:t>
            </a:r>
            <a:r>
              <a:rPr lang="en-US" dirty="0" err="1">
                <a:latin typeface="Cambria" charset="0"/>
                <a:ea typeface="ＭＳ Ｐゴシック" charset="0"/>
              </a:rPr>
              <a:t>doesn</a:t>
            </a:r>
            <a:r>
              <a:rPr lang="ja-JP" altLang="en-US" dirty="0">
                <a:latin typeface="Cambria" charset="0"/>
                <a:ea typeface="ＭＳ Ｐゴシック" charset="0"/>
              </a:rPr>
              <a:t>’</a:t>
            </a:r>
            <a:r>
              <a:rPr lang="en-US" dirty="0">
                <a:latin typeface="Cambria" charset="0"/>
                <a:ea typeface="ＭＳ Ｐゴシック" charset="0"/>
              </a:rPr>
              <a:t>t want to get up extra early to get it.  He could go to the Dunkin by his apartment, the one by the Yankee stadium stop, or the one off Grand Concourse.  He decides to test each route to see which adds the least time to his morning commute.</a:t>
            </a:r>
          </a:p>
          <a:p>
            <a:pPr eaLnBrk="1" hangingPunct="1">
              <a:lnSpc>
                <a:spcPct val="90000"/>
              </a:lnSpc>
              <a:buFontTx/>
              <a:buNone/>
            </a:pPr>
            <a:endParaRPr lang="en-US" dirty="0">
              <a:latin typeface="Cambria" charset="0"/>
              <a:ea typeface="ＭＳ Ｐゴシック" charset="0"/>
            </a:endParaRPr>
          </a:p>
          <a:p>
            <a:pPr eaLnBrk="1" hangingPunct="1">
              <a:lnSpc>
                <a:spcPct val="90000"/>
              </a:lnSpc>
              <a:buFontTx/>
              <a:buNone/>
            </a:pPr>
            <a:r>
              <a:rPr lang="en-US" b="1" dirty="0">
                <a:solidFill>
                  <a:schemeClr val="folHlink"/>
                </a:solidFill>
                <a:latin typeface="Cambria" charset="0"/>
                <a:ea typeface="ＭＳ Ｐゴシック" charset="0"/>
              </a:rPr>
              <a:t>Identify the independent variable-</a:t>
            </a:r>
          </a:p>
          <a:p>
            <a:pPr eaLnBrk="1" hangingPunct="1">
              <a:lnSpc>
                <a:spcPct val="90000"/>
              </a:lnSpc>
              <a:buFontTx/>
              <a:buNone/>
            </a:pPr>
            <a:endParaRPr lang="en-US" b="1" dirty="0">
              <a:solidFill>
                <a:schemeClr val="folHlink"/>
              </a:solidFill>
              <a:latin typeface="Cambria" charset="0"/>
              <a:ea typeface="ＭＳ Ｐゴシック" charset="0"/>
            </a:endParaRPr>
          </a:p>
          <a:p>
            <a:pPr eaLnBrk="1" hangingPunct="1">
              <a:lnSpc>
                <a:spcPct val="90000"/>
              </a:lnSpc>
              <a:buFontTx/>
              <a:buNone/>
            </a:pPr>
            <a:r>
              <a:rPr lang="en-US" b="1" dirty="0">
                <a:solidFill>
                  <a:schemeClr val="folHlink"/>
                </a:solidFill>
                <a:latin typeface="Cambria" charset="0"/>
                <a:ea typeface="ＭＳ Ｐゴシック" charset="0"/>
              </a:rPr>
              <a:t>Identify the dependent variable-</a:t>
            </a:r>
            <a:endParaRPr lang="en-US" dirty="0">
              <a:latin typeface="Cambria" charset="0"/>
              <a:ea typeface="ＭＳ Ｐゴシック" charset="0"/>
            </a:endParaRPr>
          </a:p>
        </p:txBody>
      </p:sp>
    </p:spTree>
    <p:extLst>
      <p:ext uri="{BB962C8B-B14F-4D97-AF65-F5344CB8AC3E}">
        <p14:creationId xmlns:p14="http://schemas.microsoft.com/office/powerpoint/2010/main" val="297238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050404" y="304800"/>
            <a:ext cx="8093596" cy="6324600"/>
          </a:xfrm>
        </p:spPr>
        <p:txBody>
          <a:bodyPr>
            <a:normAutofit lnSpcReduction="10000"/>
          </a:bodyPr>
          <a:lstStyle/>
          <a:p>
            <a:pPr eaLnBrk="1" hangingPunct="1">
              <a:buFontTx/>
              <a:buNone/>
            </a:pPr>
            <a:r>
              <a:rPr lang="en-US" dirty="0">
                <a:latin typeface="Cambria" charset="0"/>
                <a:ea typeface="ＭＳ Ｐゴシック" charset="0"/>
              </a:rPr>
              <a:t>Experiment 4</a:t>
            </a:r>
          </a:p>
          <a:p>
            <a:pPr eaLnBrk="1" hangingPunct="1">
              <a:buFontTx/>
              <a:buNone/>
            </a:pPr>
            <a:r>
              <a:rPr lang="en-US" dirty="0">
                <a:latin typeface="Cambria" charset="0"/>
                <a:ea typeface="ＭＳ Ｐゴシック" charset="0"/>
              </a:rPr>
              <a:t>	A certain plant has white flower petals and it usually grows in soil with a lower pH (more acidic soil). Sometimes the plant produces flowers with red petals. A company that sells the plant wants to know if soil pH affects the color of the petals in this plant. </a:t>
            </a:r>
          </a:p>
          <a:p>
            <a:pPr eaLnBrk="1" hangingPunct="1">
              <a:buFontTx/>
              <a:buNone/>
            </a:pPr>
            <a:endParaRPr lang="en-US" sz="1500" dirty="0">
              <a:latin typeface="Cambria" charset="0"/>
              <a:ea typeface="ＭＳ Ｐゴシック" charset="0"/>
            </a:endParaRPr>
          </a:p>
          <a:p>
            <a:pPr eaLnBrk="1" hangingPunct="1"/>
            <a:r>
              <a:rPr lang="en-US" dirty="0">
                <a:solidFill>
                  <a:schemeClr val="folHlink"/>
                </a:solidFill>
                <a:latin typeface="Cambria" charset="0"/>
                <a:ea typeface="ＭＳ Ｐゴシック" charset="0"/>
              </a:rPr>
              <a:t> state the hypothesis to be tested in the experiment </a:t>
            </a:r>
          </a:p>
          <a:p>
            <a:pPr eaLnBrk="1" hangingPunct="1"/>
            <a:endParaRPr lang="en-US" sz="1500" dirty="0">
              <a:solidFill>
                <a:schemeClr val="folHlink"/>
              </a:solidFill>
              <a:latin typeface="Cambria" charset="0"/>
              <a:ea typeface="ＭＳ Ｐゴシック" charset="0"/>
            </a:endParaRPr>
          </a:p>
          <a:p>
            <a:pPr eaLnBrk="1" hangingPunct="1"/>
            <a:r>
              <a:rPr lang="en-US" dirty="0">
                <a:solidFill>
                  <a:schemeClr val="folHlink"/>
                </a:solidFill>
                <a:latin typeface="Cambria" charset="0"/>
                <a:ea typeface="ＭＳ Ｐゴシック" charset="0"/>
              </a:rPr>
              <a:t> identify the dependent variable in the experiment</a:t>
            </a:r>
            <a:r>
              <a:rPr lang="en-US" dirty="0">
                <a:latin typeface="Cambria" charset="0"/>
                <a:ea typeface="ＭＳ Ｐゴシック" charset="0"/>
              </a:rPr>
              <a:t> </a:t>
            </a:r>
          </a:p>
        </p:txBody>
      </p:sp>
    </p:spTree>
    <p:extLst>
      <p:ext uri="{BB962C8B-B14F-4D97-AF65-F5344CB8AC3E}">
        <p14:creationId xmlns:p14="http://schemas.microsoft.com/office/powerpoint/2010/main" val="4083991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649663" y="29940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
        <p:nvSpPr>
          <p:cNvPr id="4099" name="Rectangle 3"/>
          <p:cNvSpPr>
            <a:spLocks noGrp="1" noChangeArrowheads="1"/>
          </p:cNvSpPr>
          <p:nvPr>
            <p:ph idx="1"/>
          </p:nvPr>
        </p:nvSpPr>
        <p:spPr>
          <a:xfrm>
            <a:off x="1034726" y="1066800"/>
            <a:ext cx="8109274" cy="5791200"/>
          </a:xfrm>
        </p:spPr>
        <p:txBody>
          <a:bodyPr/>
          <a:lstStyle/>
          <a:p>
            <a:pPr eaLnBrk="1" hangingPunct="1">
              <a:lnSpc>
                <a:spcPct val="90000"/>
              </a:lnSpc>
            </a:pPr>
            <a:r>
              <a:rPr lang="en-US" sz="4800" b="1" u="sng" dirty="0">
                <a:solidFill>
                  <a:srgbClr val="000000"/>
                </a:solidFill>
                <a:latin typeface="Calibri" charset="0"/>
                <a:ea typeface="SimSun" charset="0"/>
                <a:cs typeface="SimSun" charset="0"/>
              </a:rPr>
              <a:t>Experimental group-</a:t>
            </a:r>
            <a:r>
              <a:rPr lang="en-US" sz="4800" dirty="0">
                <a:solidFill>
                  <a:srgbClr val="000000"/>
                </a:solidFill>
                <a:latin typeface="Calibri" charset="0"/>
                <a:ea typeface="SimSun" charset="0"/>
                <a:cs typeface="SimSun" charset="0"/>
              </a:rPr>
              <a:t> group that receives what is being tested </a:t>
            </a:r>
          </a:p>
          <a:p>
            <a:pPr eaLnBrk="1" hangingPunct="1">
              <a:lnSpc>
                <a:spcPct val="90000"/>
              </a:lnSpc>
              <a:buFontTx/>
              <a:buNone/>
            </a:pPr>
            <a:endParaRPr lang="en-US" sz="4800" dirty="0">
              <a:solidFill>
                <a:srgbClr val="000000"/>
              </a:solidFill>
              <a:latin typeface="Calibri" charset="0"/>
              <a:ea typeface="SimSun" charset="0"/>
              <a:cs typeface="SimSun" charset="0"/>
            </a:endParaRPr>
          </a:p>
          <a:p>
            <a:pPr eaLnBrk="1" hangingPunct="1">
              <a:lnSpc>
                <a:spcPct val="90000"/>
              </a:lnSpc>
            </a:pPr>
            <a:r>
              <a:rPr lang="en-US" sz="4800" b="1" u="sng" dirty="0">
                <a:solidFill>
                  <a:srgbClr val="000000"/>
                </a:solidFill>
                <a:latin typeface="Calibri" charset="0"/>
                <a:ea typeface="SimSun" charset="0"/>
                <a:cs typeface="SimSun" charset="0"/>
              </a:rPr>
              <a:t>Control group-</a:t>
            </a:r>
            <a:r>
              <a:rPr lang="en-US" sz="4800" dirty="0">
                <a:solidFill>
                  <a:srgbClr val="000000"/>
                </a:solidFill>
                <a:latin typeface="Calibri" charset="0"/>
                <a:ea typeface="SimSun" charset="0"/>
                <a:cs typeface="SimSun" charset="0"/>
              </a:rPr>
              <a:t> group that serves as a comparison </a:t>
            </a:r>
          </a:p>
          <a:p>
            <a:pPr eaLnBrk="1" hangingPunct="1">
              <a:lnSpc>
                <a:spcPct val="90000"/>
              </a:lnSpc>
              <a:buFontTx/>
              <a:buNone/>
            </a:pPr>
            <a:endParaRPr lang="en-US" sz="4800" dirty="0">
              <a:solidFill>
                <a:srgbClr val="000000"/>
              </a:solidFill>
              <a:latin typeface="Calibri" charset="0"/>
              <a:ea typeface="SimSun" charset="0"/>
              <a:cs typeface="SimSun" charset="0"/>
            </a:endParaRPr>
          </a:p>
        </p:txBody>
      </p:sp>
    </p:spTree>
    <p:extLst>
      <p:ext uri="{BB962C8B-B14F-4D97-AF65-F5344CB8AC3E}">
        <p14:creationId xmlns:p14="http://schemas.microsoft.com/office/powerpoint/2010/main" val="430662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649663" y="29940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
        <p:nvSpPr>
          <p:cNvPr id="7171" name="Rectangle 3"/>
          <p:cNvSpPr>
            <a:spLocks noGrp="1" noChangeArrowheads="1"/>
          </p:cNvSpPr>
          <p:nvPr>
            <p:ph idx="1"/>
          </p:nvPr>
        </p:nvSpPr>
        <p:spPr>
          <a:xfrm>
            <a:off x="1034726" y="783994"/>
            <a:ext cx="8109274" cy="5769205"/>
          </a:xfrm>
        </p:spPr>
        <p:txBody>
          <a:bodyPr>
            <a:normAutofit fontScale="92500"/>
          </a:bodyPr>
          <a:lstStyle/>
          <a:p>
            <a:pPr eaLnBrk="1" hangingPunct="1">
              <a:lnSpc>
                <a:spcPct val="90000"/>
              </a:lnSpc>
              <a:buFontTx/>
              <a:buNone/>
            </a:pPr>
            <a:r>
              <a:rPr lang="en-US" sz="2800" b="1" dirty="0">
                <a:solidFill>
                  <a:srgbClr val="000000"/>
                </a:solidFill>
                <a:latin typeface="Arial" charset="0"/>
                <a:ea typeface="SimSun" charset="0"/>
                <a:cs typeface="SimSun" charset="0"/>
              </a:rPr>
              <a:t>  A scientist conducted an experiment to test whether maple seeds exposed to acid rain will take longer to grow than seeds exposed to normal rain. The scientist set up four groups.  The water used for each group had a different pH value: 5.6, 4.0, 3.0, and 2.0.  Normal rain has a pH of 5.6 and acid rain has a pH between 1.5  and 5.0.  After ten days, the number of seeds that had germinated (grown) in each group was counted.</a:t>
            </a:r>
          </a:p>
          <a:p>
            <a:pPr lvl="1">
              <a:lnSpc>
                <a:spcPct val="90000"/>
              </a:lnSpc>
            </a:pPr>
            <a:r>
              <a:rPr lang="en-US" sz="2400" b="1" dirty="0">
                <a:solidFill>
                  <a:srgbClr val="000000"/>
                </a:solidFill>
                <a:latin typeface="Arial" charset="0"/>
                <a:ea typeface="SimSun" charset="0"/>
                <a:cs typeface="SimSun" charset="0"/>
              </a:rPr>
              <a:t>State the hypothesis for the experiment</a:t>
            </a:r>
          </a:p>
          <a:p>
            <a:pPr eaLnBrk="1" hangingPunct="1">
              <a:lnSpc>
                <a:spcPct val="90000"/>
              </a:lnSpc>
            </a:pPr>
            <a:endParaRPr lang="en-US" sz="2800" b="1" dirty="0">
              <a:solidFill>
                <a:srgbClr val="000000"/>
              </a:solidFill>
              <a:latin typeface="Arial" charset="0"/>
              <a:ea typeface="SimSun" charset="0"/>
              <a:cs typeface="SimSun" charset="0"/>
            </a:endParaRPr>
          </a:p>
          <a:p>
            <a:pPr lvl="1">
              <a:lnSpc>
                <a:spcPct val="90000"/>
              </a:lnSpc>
            </a:pPr>
            <a:r>
              <a:rPr lang="en-US" sz="2400" b="1" dirty="0">
                <a:solidFill>
                  <a:srgbClr val="000000"/>
                </a:solidFill>
                <a:latin typeface="Arial" charset="0"/>
                <a:ea typeface="SimSun" charset="0"/>
                <a:cs typeface="SimSun" charset="0"/>
              </a:rPr>
              <a:t>Identify the control group in the experiment</a:t>
            </a:r>
          </a:p>
          <a:p>
            <a:pPr eaLnBrk="1" hangingPunct="1">
              <a:lnSpc>
                <a:spcPct val="90000"/>
              </a:lnSpc>
              <a:buFontTx/>
              <a:buNone/>
            </a:pPr>
            <a:endParaRPr lang="en-US" sz="2800" b="1" dirty="0">
              <a:solidFill>
                <a:srgbClr val="000000"/>
              </a:solidFill>
              <a:latin typeface="Arial" charset="0"/>
              <a:ea typeface="SimSun" charset="0"/>
              <a:cs typeface="SimSun" charset="0"/>
            </a:endParaRPr>
          </a:p>
          <a:p>
            <a:pPr lvl="1">
              <a:lnSpc>
                <a:spcPct val="90000"/>
              </a:lnSpc>
            </a:pPr>
            <a:r>
              <a:rPr lang="en-US" sz="2400" b="1" dirty="0">
                <a:solidFill>
                  <a:srgbClr val="000000"/>
                </a:solidFill>
                <a:latin typeface="Arial" charset="0"/>
                <a:ea typeface="SimSun" charset="0"/>
                <a:cs typeface="SimSun" charset="0"/>
              </a:rPr>
              <a:t>Identify the experimental group in the experiment </a:t>
            </a:r>
          </a:p>
        </p:txBody>
      </p:sp>
      <p:sp>
        <p:nvSpPr>
          <p:cNvPr id="7172" name="Rectangle 4"/>
          <p:cNvSpPr>
            <a:spLocks noChangeArrowheads="1"/>
          </p:cNvSpPr>
          <p:nvPr/>
        </p:nvSpPr>
        <p:spPr bwMode="auto">
          <a:xfrm>
            <a:off x="2819400" y="0"/>
            <a:ext cx="33369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u="sng">
                <a:solidFill>
                  <a:srgbClr val="FF0000"/>
                </a:solidFill>
                <a:latin typeface="Calibri" charset="0"/>
              </a:rPr>
              <a:t>Think-Pair-Share</a:t>
            </a:r>
            <a:endParaRPr lang="en-US" sz="4800" b="1" u="sng">
              <a:solidFill>
                <a:srgbClr val="FF0000"/>
              </a:solidFill>
              <a:latin typeface="Calibri" charset="0"/>
            </a:endParaRPr>
          </a:p>
        </p:txBody>
      </p:sp>
    </p:spTree>
    <p:extLst>
      <p:ext uri="{BB962C8B-B14F-4D97-AF65-F5344CB8AC3E}">
        <p14:creationId xmlns:p14="http://schemas.microsoft.com/office/powerpoint/2010/main" val="3948813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563563"/>
          </a:xfrm>
        </p:spPr>
        <p:txBody>
          <a:bodyPr>
            <a:normAutofit fontScale="90000"/>
          </a:bodyPr>
          <a:lstStyle/>
          <a:p>
            <a:pPr algn="l" eaLnBrk="1" hangingPunct="1">
              <a:defRPr/>
            </a:pPr>
            <a:r>
              <a:rPr lang="en-US" sz="3200" u="sng" dirty="0" smtClean="0">
                <a:cs typeface="+mj-cs"/>
              </a:rPr>
              <a:t>Doing Science</a:t>
            </a:r>
          </a:p>
        </p:txBody>
      </p:sp>
      <p:sp>
        <p:nvSpPr>
          <p:cNvPr id="15362" name="TextBox 2"/>
          <p:cNvSpPr txBox="1">
            <a:spLocks noChangeArrowheads="1"/>
          </p:cNvSpPr>
          <p:nvPr/>
        </p:nvSpPr>
        <p:spPr bwMode="auto">
          <a:xfrm>
            <a:off x="0" y="609600"/>
            <a:ext cx="9178925" cy="6462713"/>
          </a:xfrm>
          <a:prstGeom prst="rect">
            <a:avLst/>
          </a:prstGeom>
          <a:noFill/>
          <a:ln w="9525">
            <a:noFill/>
            <a:miter lim="800000"/>
            <a:headEnd/>
            <a:tailEnd/>
          </a:ln>
        </p:spPr>
        <p:txBody>
          <a:bodyPr>
            <a:spAutoFit/>
          </a:bodyPr>
          <a:lstStyle/>
          <a:p>
            <a:r>
              <a:rPr lang="en-US" sz="2400" dirty="0"/>
              <a:t>Four students were having a discussion </a:t>
            </a:r>
          </a:p>
          <a:p>
            <a:r>
              <a:rPr lang="en-US" sz="2400" dirty="0"/>
              <a:t>about how scientists do their work.  </a:t>
            </a:r>
          </a:p>
          <a:p>
            <a:r>
              <a:rPr lang="en-US" sz="2400" dirty="0"/>
              <a:t>This is what they said…</a:t>
            </a:r>
          </a:p>
          <a:p>
            <a:endParaRPr lang="en-US" sz="2400" dirty="0"/>
          </a:p>
          <a:p>
            <a:r>
              <a:rPr lang="en-US" sz="2400" dirty="0"/>
              <a:t>Antoine: </a:t>
            </a:r>
            <a:r>
              <a:rPr lang="en-US" altLang="en-US" sz="2400" dirty="0"/>
              <a:t>“</a:t>
            </a:r>
            <a:r>
              <a:rPr lang="en-US" sz="2400" dirty="0"/>
              <a:t>I think scientists just try out different things until something works</a:t>
            </a:r>
            <a:r>
              <a:rPr lang="en-US" altLang="en-US" sz="2400" dirty="0"/>
              <a:t>”</a:t>
            </a:r>
            <a:r>
              <a:rPr lang="en-US" sz="2400" dirty="0"/>
              <a:t> </a:t>
            </a:r>
          </a:p>
          <a:p>
            <a:endParaRPr lang="en-US" sz="2400" dirty="0"/>
          </a:p>
          <a:p>
            <a:r>
              <a:rPr lang="en-US" sz="2400" dirty="0"/>
              <a:t>Tamara: </a:t>
            </a:r>
            <a:r>
              <a:rPr lang="en-US" altLang="en-US" sz="2400" dirty="0"/>
              <a:t>“</a:t>
            </a:r>
            <a:r>
              <a:rPr lang="en-US" sz="2400" dirty="0"/>
              <a:t>I think there is a definite set of steps all scientists follow called the scientific method</a:t>
            </a:r>
            <a:r>
              <a:rPr lang="en-US" altLang="en-US" sz="2400" dirty="0"/>
              <a:t>”</a:t>
            </a:r>
            <a:endParaRPr lang="en-US" sz="2400" dirty="0"/>
          </a:p>
          <a:p>
            <a:endParaRPr lang="en-US" sz="2400" dirty="0"/>
          </a:p>
          <a:p>
            <a:r>
              <a:rPr lang="en-US" sz="2400" dirty="0"/>
              <a:t>Marcos: </a:t>
            </a:r>
            <a:r>
              <a:rPr lang="en-US" altLang="en-US" sz="2400" dirty="0"/>
              <a:t>“</a:t>
            </a:r>
            <a:r>
              <a:rPr lang="en-US" sz="2400" dirty="0"/>
              <a:t>I think scientists use different methods depending on their question</a:t>
            </a:r>
            <a:r>
              <a:rPr lang="en-US" altLang="en-US" sz="2400" dirty="0"/>
              <a:t>”</a:t>
            </a:r>
            <a:endParaRPr lang="en-US" sz="2400" dirty="0"/>
          </a:p>
          <a:p>
            <a:endParaRPr lang="en-US" sz="2400" dirty="0"/>
          </a:p>
          <a:p>
            <a:r>
              <a:rPr lang="en-US" sz="2400" dirty="0"/>
              <a:t>Avery: </a:t>
            </a:r>
            <a:r>
              <a:rPr lang="en-US" altLang="en-US" sz="2400" dirty="0"/>
              <a:t>“</a:t>
            </a:r>
            <a:r>
              <a:rPr lang="en-US" sz="2400" dirty="0"/>
              <a:t>I think scientists use different methods but they all involve doing experiments</a:t>
            </a:r>
            <a:r>
              <a:rPr lang="en-US" altLang="en-US" sz="2400" dirty="0"/>
              <a:t>”</a:t>
            </a:r>
            <a:endParaRPr lang="en-US" sz="2400" dirty="0"/>
          </a:p>
          <a:p>
            <a:r>
              <a:rPr lang="en-US" sz="2400" i="1" dirty="0"/>
              <a:t>Which student do you most agree with? Explain why.  Also include why you disagree with the other students.</a:t>
            </a:r>
          </a:p>
        </p:txBody>
      </p:sp>
      <p:pic>
        <p:nvPicPr>
          <p:cNvPr id="15363" name="Picture 2"/>
          <p:cNvPicPr>
            <a:picLocks noChangeAspect="1"/>
          </p:cNvPicPr>
          <p:nvPr/>
        </p:nvPicPr>
        <p:blipFill>
          <a:blip r:embed="rId2"/>
          <a:srcRect/>
          <a:stretch>
            <a:fillRect/>
          </a:stretch>
        </p:blipFill>
        <p:spPr bwMode="auto">
          <a:xfrm>
            <a:off x="6324600" y="152400"/>
            <a:ext cx="2819400"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52400" y="152400"/>
            <a:ext cx="8915400" cy="457200"/>
          </a:xfrm>
          <a:prstGeom prst="rect">
            <a:avLst/>
          </a:prstGeom>
          <a:solidFill>
            <a:srgbClr val="FF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sz="2400" b="1">
                <a:latin typeface="Times New Roman" charset="0"/>
              </a:rPr>
              <a:t>Read the information below and then answer the questions.</a:t>
            </a:r>
          </a:p>
        </p:txBody>
      </p:sp>
      <p:sp>
        <p:nvSpPr>
          <p:cNvPr id="3075" name="Text Box 7"/>
          <p:cNvSpPr txBox="1">
            <a:spLocks noChangeArrowheads="1"/>
          </p:cNvSpPr>
          <p:nvPr/>
        </p:nvSpPr>
        <p:spPr bwMode="auto">
          <a:xfrm>
            <a:off x="1524000" y="746125"/>
            <a:ext cx="7391400" cy="222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SpongeBob loves to grow flowers for his pal Sandy, who loves big, colorful flowers.  He found a new brand of seeds coated with a special </a:t>
            </a:r>
            <a:r>
              <a:rPr lang="ja-JP" altLang="en-US" sz="2000">
                <a:latin typeface="Times New Roman" charset="0"/>
              </a:rPr>
              <a:t>“</a:t>
            </a:r>
            <a:r>
              <a:rPr lang="en-US" sz="2000">
                <a:latin typeface="Times New Roman" charset="0"/>
              </a:rPr>
              <a:t>booster</a:t>
            </a:r>
            <a:r>
              <a:rPr lang="ja-JP" altLang="en-US" sz="2000">
                <a:latin typeface="Times New Roman" charset="0"/>
              </a:rPr>
              <a:t>”</a:t>
            </a:r>
            <a:r>
              <a:rPr lang="en-US" sz="2000">
                <a:latin typeface="Times New Roman" charset="0"/>
              </a:rPr>
              <a:t> fertilizer that said it would produce huge flowers.  He planted 5 of the new seeds in one container and 5 of the old brand of seeds in another container.  He placed both containers on a sunny windowsill and watered them every day.  He measured the diameter of each flower, which is shown in the chart.</a:t>
            </a:r>
          </a:p>
        </p:txBody>
      </p:sp>
      <p:sp>
        <p:nvSpPr>
          <p:cNvPr id="3076" name="Text Box 10"/>
          <p:cNvSpPr txBox="1">
            <a:spLocks noChangeArrowheads="1"/>
          </p:cNvSpPr>
          <p:nvPr/>
        </p:nvSpPr>
        <p:spPr bwMode="auto">
          <a:xfrm>
            <a:off x="228600" y="4114800"/>
            <a:ext cx="403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buFontTx/>
              <a:buAutoNum type="arabicPeriod"/>
            </a:pPr>
            <a:r>
              <a:rPr lang="en-US" sz="2000">
                <a:latin typeface="Times New Roman" charset="0"/>
              </a:rPr>
              <a:t>Which group was the control?</a:t>
            </a:r>
          </a:p>
        </p:txBody>
      </p:sp>
      <p:sp>
        <p:nvSpPr>
          <p:cNvPr id="3077" name="Text Box 11"/>
          <p:cNvSpPr txBox="1">
            <a:spLocks noChangeArrowheads="1"/>
          </p:cNvSpPr>
          <p:nvPr/>
        </p:nvSpPr>
        <p:spPr bwMode="auto">
          <a:xfrm>
            <a:off x="228600" y="4643438"/>
            <a:ext cx="403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2. What is the independent variable?</a:t>
            </a:r>
          </a:p>
        </p:txBody>
      </p:sp>
      <p:sp>
        <p:nvSpPr>
          <p:cNvPr id="3078" name="Text Box 12"/>
          <p:cNvSpPr txBox="1">
            <a:spLocks noChangeArrowheads="1"/>
          </p:cNvSpPr>
          <p:nvPr/>
        </p:nvSpPr>
        <p:spPr bwMode="auto">
          <a:xfrm>
            <a:off x="228600" y="5173663"/>
            <a:ext cx="403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3. What is the dependent variable?</a:t>
            </a:r>
          </a:p>
        </p:txBody>
      </p:sp>
      <p:sp>
        <p:nvSpPr>
          <p:cNvPr id="3079" name="Text Box 13"/>
          <p:cNvSpPr txBox="1">
            <a:spLocks noChangeArrowheads="1"/>
          </p:cNvSpPr>
          <p:nvPr/>
        </p:nvSpPr>
        <p:spPr bwMode="auto">
          <a:xfrm>
            <a:off x="228600" y="5702300"/>
            <a:ext cx="6324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4. What is the average diameter for each group?</a:t>
            </a:r>
          </a:p>
        </p:txBody>
      </p:sp>
      <p:pic>
        <p:nvPicPr>
          <p:cNvPr id="3080"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44563"/>
            <a:ext cx="1420813"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aphicFrame>
        <p:nvGraphicFramePr>
          <p:cNvPr id="3186" name="Group 114"/>
          <p:cNvGraphicFramePr>
            <a:graphicFrameLocks noGrp="1"/>
          </p:cNvGraphicFramePr>
          <p:nvPr/>
        </p:nvGraphicFramePr>
        <p:xfrm>
          <a:off x="457200" y="3048000"/>
          <a:ext cx="8458200" cy="792408"/>
        </p:xfrm>
        <a:graphic>
          <a:graphicData uri="http://schemas.openxmlformats.org/drawingml/2006/table">
            <a:tbl>
              <a:tblPr/>
              <a:tblGrid>
                <a:gridCol w="1409700"/>
                <a:gridCol w="1409700"/>
                <a:gridCol w="1409700"/>
                <a:gridCol w="1409700"/>
                <a:gridCol w="1409700"/>
                <a:gridCol w="1409700"/>
              </a:tblGrid>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Old Seeds</a:t>
                      </a:r>
                    </a:p>
                  </a:txBody>
                  <a:tcPr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12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14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6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8 cm</a:t>
                      </a:r>
                    </a:p>
                  </a:txBody>
                  <a:tcPr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New Seeds</a:t>
                      </a:r>
                    </a:p>
                  </a:txBody>
                  <a:tcPr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8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14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12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16 cm</a:t>
                      </a:r>
                    </a:p>
                  </a:txBody>
                  <a:tcPr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04" name="Text Box 104"/>
          <p:cNvSpPr txBox="1">
            <a:spLocks noChangeArrowheads="1"/>
          </p:cNvSpPr>
          <p:nvPr/>
        </p:nvSpPr>
        <p:spPr bwMode="auto">
          <a:xfrm>
            <a:off x="228600" y="6232525"/>
            <a:ext cx="6324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5. Which seeds are the best for big flowers?</a:t>
            </a:r>
          </a:p>
        </p:txBody>
      </p:sp>
    </p:spTree>
    <p:extLst>
      <p:ext uri="{BB962C8B-B14F-4D97-AF65-F5344CB8AC3E}">
        <p14:creationId xmlns:p14="http://schemas.microsoft.com/office/powerpoint/2010/main" val="1448651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2400" y="152400"/>
            <a:ext cx="8915400" cy="457200"/>
          </a:xfrm>
          <a:prstGeom prst="rect">
            <a:avLst/>
          </a:prstGeom>
          <a:solidFill>
            <a:srgbClr val="FF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sz="2400" b="1">
                <a:latin typeface="Times New Roman" charset="0"/>
              </a:rPr>
              <a:t>Read the information below and then answer the questions.</a:t>
            </a:r>
          </a:p>
        </p:txBody>
      </p:sp>
      <p:sp>
        <p:nvSpPr>
          <p:cNvPr id="4099" name="Text Box 3"/>
          <p:cNvSpPr txBox="1">
            <a:spLocks noChangeArrowheads="1"/>
          </p:cNvSpPr>
          <p:nvPr/>
        </p:nvSpPr>
        <p:spPr bwMode="auto">
          <a:xfrm>
            <a:off x="1524000" y="746125"/>
            <a:ext cx="7391400" cy="222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SpongeBob loves to grow flowers for his pal Sandy, who loves big, colorful flowers.  He found a new brand of seeds coated with a special </a:t>
            </a:r>
            <a:r>
              <a:rPr lang="ja-JP" altLang="en-US" sz="2000">
                <a:latin typeface="Times New Roman" charset="0"/>
              </a:rPr>
              <a:t>“</a:t>
            </a:r>
            <a:r>
              <a:rPr lang="en-US" sz="2000">
                <a:latin typeface="Times New Roman" charset="0"/>
              </a:rPr>
              <a:t>booster</a:t>
            </a:r>
            <a:r>
              <a:rPr lang="ja-JP" altLang="en-US" sz="2000">
                <a:latin typeface="Times New Roman" charset="0"/>
              </a:rPr>
              <a:t>”</a:t>
            </a:r>
            <a:r>
              <a:rPr lang="en-US" sz="2000">
                <a:latin typeface="Times New Roman" charset="0"/>
              </a:rPr>
              <a:t> fertilizer that said it would produce huge flowers.  He planted 5 of the new seeds in one container and 5 of the old brand of seeds in another container.  He placed both containers on a sunny windowsill and watered them every day.  He measured the diameter of each flower, which is shown in the chart.</a:t>
            </a:r>
          </a:p>
        </p:txBody>
      </p:sp>
      <p:sp>
        <p:nvSpPr>
          <p:cNvPr id="4100" name="Text Box 4"/>
          <p:cNvSpPr txBox="1">
            <a:spLocks noChangeArrowheads="1"/>
          </p:cNvSpPr>
          <p:nvPr/>
        </p:nvSpPr>
        <p:spPr bwMode="auto">
          <a:xfrm>
            <a:off x="228600" y="4114800"/>
            <a:ext cx="403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buFontTx/>
              <a:buAutoNum type="arabicPeriod"/>
            </a:pPr>
            <a:r>
              <a:rPr lang="en-US" sz="2000">
                <a:latin typeface="Times New Roman" charset="0"/>
              </a:rPr>
              <a:t>Which group was the control?</a:t>
            </a:r>
          </a:p>
        </p:txBody>
      </p:sp>
      <p:sp>
        <p:nvSpPr>
          <p:cNvPr id="4101" name="Text Box 5"/>
          <p:cNvSpPr txBox="1">
            <a:spLocks noChangeArrowheads="1"/>
          </p:cNvSpPr>
          <p:nvPr/>
        </p:nvSpPr>
        <p:spPr bwMode="auto">
          <a:xfrm>
            <a:off x="228600" y="4643438"/>
            <a:ext cx="403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2. What is the independent variable?</a:t>
            </a:r>
          </a:p>
        </p:txBody>
      </p:sp>
      <p:sp>
        <p:nvSpPr>
          <p:cNvPr id="4102" name="Text Box 6"/>
          <p:cNvSpPr txBox="1">
            <a:spLocks noChangeArrowheads="1"/>
          </p:cNvSpPr>
          <p:nvPr/>
        </p:nvSpPr>
        <p:spPr bwMode="auto">
          <a:xfrm>
            <a:off x="228600" y="5173663"/>
            <a:ext cx="403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3. What is the dependent variable?</a:t>
            </a:r>
          </a:p>
        </p:txBody>
      </p:sp>
      <p:sp>
        <p:nvSpPr>
          <p:cNvPr id="4103" name="Text Box 7"/>
          <p:cNvSpPr txBox="1">
            <a:spLocks noChangeArrowheads="1"/>
          </p:cNvSpPr>
          <p:nvPr/>
        </p:nvSpPr>
        <p:spPr bwMode="auto">
          <a:xfrm>
            <a:off x="228600" y="5702300"/>
            <a:ext cx="6324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4. What is the average diameter for each group?</a:t>
            </a:r>
          </a:p>
        </p:txBody>
      </p:sp>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44563"/>
            <a:ext cx="1420813"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aphicFrame>
        <p:nvGraphicFramePr>
          <p:cNvPr id="6153" name="Group 9"/>
          <p:cNvGraphicFramePr>
            <a:graphicFrameLocks noGrp="1"/>
          </p:cNvGraphicFramePr>
          <p:nvPr/>
        </p:nvGraphicFramePr>
        <p:xfrm>
          <a:off x="457200" y="3048000"/>
          <a:ext cx="8458200" cy="792408"/>
        </p:xfrm>
        <a:graphic>
          <a:graphicData uri="http://schemas.openxmlformats.org/drawingml/2006/table">
            <a:tbl>
              <a:tblPr/>
              <a:tblGrid>
                <a:gridCol w="1409700"/>
                <a:gridCol w="1409700"/>
                <a:gridCol w="1409700"/>
                <a:gridCol w="1409700"/>
                <a:gridCol w="1409700"/>
                <a:gridCol w="1409700"/>
              </a:tblGrid>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Old Seeds</a:t>
                      </a:r>
                    </a:p>
                  </a:txBody>
                  <a:tcPr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12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14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6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8 cm</a:t>
                      </a:r>
                    </a:p>
                  </a:txBody>
                  <a:tcPr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New Seeds</a:t>
                      </a:r>
                    </a:p>
                  </a:txBody>
                  <a:tcPr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8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14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12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16 cm</a:t>
                      </a:r>
                    </a:p>
                  </a:txBody>
                  <a:tcPr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28" name="Text Box 32"/>
          <p:cNvSpPr txBox="1">
            <a:spLocks noChangeArrowheads="1"/>
          </p:cNvSpPr>
          <p:nvPr/>
        </p:nvSpPr>
        <p:spPr bwMode="auto">
          <a:xfrm>
            <a:off x="228600" y="6232525"/>
            <a:ext cx="6324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5. Which seeds are the best for big flowers?</a:t>
            </a:r>
          </a:p>
        </p:txBody>
      </p:sp>
      <p:sp>
        <p:nvSpPr>
          <p:cNvPr id="6177" name="Text Box 33"/>
          <p:cNvSpPr txBox="1">
            <a:spLocks noChangeArrowheads="1"/>
          </p:cNvSpPr>
          <p:nvPr/>
        </p:nvSpPr>
        <p:spPr bwMode="auto">
          <a:xfrm>
            <a:off x="3962400" y="4098925"/>
            <a:ext cx="4267200" cy="396875"/>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Times New Roman" charset="0"/>
              </a:rPr>
              <a:t>The seeds without the booster fertilizer</a:t>
            </a:r>
          </a:p>
        </p:txBody>
      </p:sp>
      <p:sp>
        <p:nvSpPr>
          <p:cNvPr id="6178" name="Text Box 34"/>
          <p:cNvSpPr txBox="1">
            <a:spLocks noChangeArrowheads="1"/>
          </p:cNvSpPr>
          <p:nvPr/>
        </p:nvSpPr>
        <p:spPr bwMode="auto">
          <a:xfrm>
            <a:off x="4267200" y="4632325"/>
            <a:ext cx="3733800" cy="396875"/>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Times New Roman" charset="0"/>
              </a:rPr>
              <a:t>Booster fertilizer on the new seeds</a:t>
            </a:r>
          </a:p>
        </p:txBody>
      </p:sp>
      <p:sp>
        <p:nvSpPr>
          <p:cNvPr id="6179" name="Text Box 35"/>
          <p:cNvSpPr txBox="1">
            <a:spLocks noChangeArrowheads="1"/>
          </p:cNvSpPr>
          <p:nvPr/>
        </p:nvSpPr>
        <p:spPr bwMode="auto">
          <a:xfrm>
            <a:off x="3962400" y="5181600"/>
            <a:ext cx="4038600" cy="396875"/>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Times New Roman" charset="0"/>
              </a:rPr>
              <a:t>Size or diameter of the flower</a:t>
            </a:r>
          </a:p>
        </p:txBody>
      </p:sp>
      <p:sp>
        <p:nvSpPr>
          <p:cNvPr id="6180" name="Text Box 36"/>
          <p:cNvSpPr txBox="1">
            <a:spLocks noChangeArrowheads="1"/>
          </p:cNvSpPr>
          <p:nvPr/>
        </p:nvSpPr>
        <p:spPr bwMode="auto">
          <a:xfrm>
            <a:off x="5334000" y="5699125"/>
            <a:ext cx="3048000" cy="396875"/>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Times New Roman" charset="0"/>
              </a:rPr>
              <a:t>Old = 10 cm, New = 12 cm</a:t>
            </a:r>
          </a:p>
        </p:txBody>
      </p:sp>
      <p:sp>
        <p:nvSpPr>
          <p:cNvPr id="6181" name="Text Box 37"/>
          <p:cNvSpPr txBox="1">
            <a:spLocks noChangeArrowheads="1"/>
          </p:cNvSpPr>
          <p:nvPr/>
        </p:nvSpPr>
        <p:spPr bwMode="auto">
          <a:xfrm>
            <a:off x="4953000" y="6232525"/>
            <a:ext cx="3352800" cy="396875"/>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Times New Roman" charset="0"/>
              </a:rPr>
              <a:t>New seeds w/ the booster</a:t>
            </a:r>
          </a:p>
        </p:txBody>
      </p:sp>
    </p:spTree>
    <p:extLst>
      <p:ext uri="{BB962C8B-B14F-4D97-AF65-F5344CB8AC3E}">
        <p14:creationId xmlns:p14="http://schemas.microsoft.com/office/powerpoint/2010/main" val="3063478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7" grpId="0" animBg="1"/>
      <p:bldP spid="6178" grpId="0" animBg="1"/>
      <p:bldP spid="6179" grpId="0" animBg="1"/>
      <p:bldP spid="6180" grpId="0" animBg="1"/>
      <p:bldP spid="618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649663" y="29940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
        <p:nvSpPr>
          <p:cNvPr id="5123" name="Rectangle 3"/>
          <p:cNvSpPr>
            <a:spLocks noGrp="1" noChangeArrowheads="1"/>
          </p:cNvSpPr>
          <p:nvPr>
            <p:ph idx="1"/>
          </p:nvPr>
        </p:nvSpPr>
        <p:spPr>
          <a:xfrm>
            <a:off x="1050404" y="838200"/>
            <a:ext cx="8093596" cy="6019800"/>
          </a:xfrm>
        </p:spPr>
        <p:txBody>
          <a:bodyPr>
            <a:normAutofit/>
          </a:bodyPr>
          <a:lstStyle/>
          <a:p>
            <a:pPr eaLnBrk="1" hangingPunct="1">
              <a:buFontTx/>
              <a:buNone/>
            </a:pPr>
            <a:r>
              <a:rPr lang="en-US" sz="3400" b="1" dirty="0">
                <a:solidFill>
                  <a:srgbClr val="000000"/>
                </a:solidFill>
                <a:latin typeface="Calibri" charset="0"/>
                <a:ea typeface="SimSun" charset="0"/>
                <a:cs typeface="SimSun" charset="0"/>
              </a:rPr>
              <a:t>You have been assigned to design an experiment to determine the effects of light on the growth of tomato plants.  In your experimental design be sure to:</a:t>
            </a:r>
          </a:p>
          <a:p>
            <a:pPr lvl="1"/>
            <a:r>
              <a:rPr lang="en-US" sz="3000" b="1" dirty="0">
                <a:solidFill>
                  <a:srgbClr val="000000"/>
                </a:solidFill>
                <a:latin typeface="Calibri" charset="0"/>
                <a:ea typeface="SimSun" charset="0"/>
                <a:cs typeface="SimSun" charset="0"/>
              </a:rPr>
              <a:t>State one hypothesis to be tested</a:t>
            </a:r>
          </a:p>
          <a:p>
            <a:pPr lvl="1"/>
            <a:r>
              <a:rPr lang="en-US" sz="3000" b="1" dirty="0">
                <a:solidFill>
                  <a:srgbClr val="000000"/>
                </a:solidFill>
                <a:latin typeface="Calibri" charset="0"/>
                <a:ea typeface="SimSun" charset="0"/>
                <a:cs typeface="SimSun" charset="0"/>
              </a:rPr>
              <a:t>Identify the independent variable in the experiment</a:t>
            </a:r>
          </a:p>
          <a:p>
            <a:pPr lvl="1"/>
            <a:r>
              <a:rPr lang="en-US" sz="3000" b="1" dirty="0">
                <a:solidFill>
                  <a:srgbClr val="000000"/>
                </a:solidFill>
                <a:latin typeface="Calibri" charset="0"/>
                <a:ea typeface="SimSun" charset="0"/>
                <a:cs typeface="SimSun" charset="0"/>
              </a:rPr>
              <a:t>Describe the type of data to be collected</a:t>
            </a:r>
          </a:p>
          <a:p>
            <a:pPr lvl="1"/>
            <a:r>
              <a:rPr lang="en-US" sz="3000" b="1" dirty="0">
                <a:solidFill>
                  <a:srgbClr val="000000"/>
                </a:solidFill>
                <a:latin typeface="Calibri" charset="0"/>
                <a:ea typeface="SimSun" charset="0"/>
                <a:cs typeface="SimSun" charset="0"/>
              </a:rPr>
              <a:t>Describe how the experimental group should be treated differently than the control group</a:t>
            </a:r>
            <a:endParaRPr lang="en-US" sz="4400" b="1" dirty="0">
              <a:solidFill>
                <a:srgbClr val="000000"/>
              </a:solidFill>
              <a:latin typeface="Calibri" charset="0"/>
              <a:ea typeface="SimSun" charset="0"/>
              <a:cs typeface="SimSun" charset="0"/>
            </a:endParaRPr>
          </a:p>
        </p:txBody>
      </p:sp>
      <p:sp>
        <p:nvSpPr>
          <p:cNvPr id="5124" name="Rectangle 4"/>
          <p:cNvSpPr>
            <a:spLocks noChangeArrowheads="1"/>
          </p:cNvSpPr>
          <p:nvPr/>
        </p:nvSpPr>
        <p:spPr bwMode="auto">
          <a:xfrm>
            <a:off x="1905000" y="0"/>
            <a:ext cx="18473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4800" b="1" u="sng" dirty="0">
              <a:solidFill>
                <a:srgbClr val="FF0000"/>
              </a:solidFill>
              <a:latin typeface="Calibri" charset="0"/>
            </a:endParaRPr>
          </a:p>
        </p:txBody>
      </p:sp>
    </p:spTree>
    <p:extLst>
      <p:ext uri="{BB962C8B-B14F-4D97-AF65-F5344CB8AC3E}">
        <p14:creationId xmlns:p14="http://schemas.microsoft.com/office/powerpoint/2010/main" val="1581363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133600" y="1219200"/>
            <a:ext cx="44148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effectLst>
                  <a:outerShdw blurRad="38100" dist="38100" dir="2700000" algn="tl">
                    <a:srgbClr val="C0C0C0"/>
                  </a:outerShdw>
                </a:effectLst>
              </a:rPr>
              <a:t>The various parts of the scientific method.</a:t>
            </a:r>
          </a:p>
        </p:txBody>
      </p:sp>
      <p:pic>
        <p:nvPicPr>
          <p:cNvPr id="16386" name="Picture 4"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883920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5"/>
          <p:cNvSpPr>
            <a:spLocks noChangeArrowheads="1"/>
          </p:cNvSpPr>
          <p:nvPr/>
        </p:nvSpPr>
        <p:spPr bwMode="auto">
          <a:xfrm>
            <a:off x="0" y="5334000"/>
            <a:ext cx="9144000"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b="1" u="sng">
                <a:solidFill>
                  <a:srgbClr val="CC0000"/>
                </a:solidFill>
                <a:ea typeface="ＭＳ Ｐゴシック" charset="0"/>
              </a:rPr>
              <a:t>Scientific method:</a:t>
            </a:r>
            <a:r>
              <a:rPr lang="en-US" sz="2800">
                <a:ea typeface="ＭＳ Ｐゴシック" charset="0"/>
              </a:rPr>
              <a:t> </a:t>
            </a:r>
          </a:p>
          <a:p>
            <a:pPr>
              <a:defRPr/>
            </a:pPr>
            <a:r>
              <a:rPr lang="en-US" sz="2800">
                <a:ea typeface="ＭＳ Ｐゴシック" charset="0"/>
              </a:rPr>
              <a:t>- a way of solving problems using a systematic approach</a:t>
            </a:r>
          </a:p>
        </p:txBody>
      </p:sp>
    </p:spTree>
    <p:extLst>
      <p:ext uri="{BB962C8B-B14F-4D97-AF65-F5344CB8AC3E}">
        <p14:creationId xmlns:p14="http://schemas.microsoft.com/office/powerpoint/2010/main" val="352118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sz="2800" dirty="0" smtClean="0">
                <a:solidFill>
                  <a:schemeClr val="accent1"/>
                </a:solidFill>
              </a:rPr>
              <a:t>The “Scientific Method”</a:t>
            </a:r>
            <a:endParaRPr lang="en-US" sz="2800" dirty="0">
              <a:solidFill>
                <a:schemeClr val="accent1"/>
              </a:solidFill>
            </a:endParaRPr>
          </a:p>
        </p:txBody>
      </p:sp>
      <p:sp>
        <p:nvSpPr>
          <p:cNvPr id="9219" name="Rectangle 3"/>
          <p:cNvSpPr>
            <a:spLocks noGrp="1" noChangeArrowheads="1"/>
          </p:cNvSpPr>
          <p:nvPr>
            <p:ph idx="1"/>
          </p:nvPr>
        </p:nvSpPr>
        <p:spPr>
          <a:xfrm>
            <a:off x="838200" y="1112837"/>
            <a:ext cx="7645400" cy="5745163"/>
          </a:xfrm>
        </p:spPr>
        <p:txBody>
          <a:bodyPr>
            <a:noAutofit/>
          </a:bodyPr>
          <a:lstStyle/>
          <a:p>
            <a:pPr lvl="0">
              <a:buNone/>
            </a:pPr>
            <a:r>
              <a:rPr lang="en-US" sz="2800" dirty="0" smtClean="0">
                <a:solidFill>
                  <a:schemeClr val="tx1"/>
                </a:solidFill>
              </a:rPr>
              <a:t>Step 1 - Identify the problem/ Make an Observation</a:t>
            </a:r>
          </a:p>
          <a:p>
            <a:pPr lvl="1"/>
            <a:r>
              <a:rPr lang="en-US" dirty="0" smtClean="0">
                <a:solidFill>
                  <a:schemeClr val="tx1"/>
                </a:solidFill>
              </a:rPr>
              <a:t>Write a statement that narrows your research question down to one idea</a:t>
            </a:r>
          </a:p>
          <a:p>
            <a:r>
              <a:rPr lang="en-US" sz="2800" dirty="0" smtClean="0"/>
              <a:t>Something that you notice/wonder </a:t>
            </a:r>
          </a:p>
          <a:p>
            <a:pPr>
              <a:buNone/>
            </a:pPr>
            <a:r>
              <a:rPr lang="en-US" sz="2800" i="1" dirty="0" smtClean="0"/>
              <a:t>Can be…</a:t>
            </a:r>
            <a:endParaRPr lang="en-US" sz="2800" dirty="0" smtClean="0"/>
          </a:p>
          <a:p>
            <a:pPr>
              <a:buNone/>
            </a:pPr>
            <a:r>
              <a:rPr lang="en-US" sz="2800" dirty="0" smtClean="0"/>
              <a:t>		* </a:t>
            </a:r>
            <a:r>
              <a:rPr lang="en-US" sz="2800" b="1" u="sng" dirty="0" smtClean="0">
                <a:solidFill>
                  <a:srgbClr val="CC0000"/>
                </a:solidFill>
              </a:rPr>
              <a:t>Qualitative</a:t>
            </a:r>
            <a:r>
              <a:rPr lang="en-US" sz="2800" dirty="0" smtClean="0">
                <a:solidFill>
                  <a:srgbClr val="CC0000"/>
                </a:solidFill>
              </a:rPr>
              <a:t>:</a:t>
            </a:r>
            <a:r>
              <a:rPr lang="en-US" sz="2800" dirty="0" smtClean="0"/>
              <a:t> no number involved</a:t>
            </a:r>
          </a:p>
          <a:p>
            <a:pPr>
              <a:buNone/>
            </a:pPr>
            <a:r>
              <a:rPr lang="en-US" sz="2800" i="1" dirty="0" smtClean="0"/>
              <a:t>			Ex.  The water is warm</a:t>
            </a:r>
            <a:r>
              <a:rPr lang="en-US" sz="2800" dirty="0" smtClean="0"/>
              <a:t> </a:t>
            </a:r>
          </a:p>
          <a:p>
            <a:pPr>
              <a:buNone/>
            </a:pPr>
            <a:r>
              <a:rPr lang="en-US" sz="2800" dirty="0" smtClean="0"/>
              <a:t>		*</a:t>
            </a:r>
            <a:r>
              <a:rPr lang="en-US" sz="2800" b="1" u="sng" dirty="0" smtClean="0">
                <a:solidFill>
                  <a:srgbClr val="CC0000"/>
                </a:solidFill>
              </a:rPr>
              <a:t>Quantitative</a:t>
            </a:r>
            <a:r>
              <a:rPr lang="en-US" sz="2800" dirty="0" smtClean="0">
                <a:solidFill>
                  <a:srgbClr val="CC0000"/>
                </a:solidFill>
              </a:rPr>
              <a:t>: </a:t>
            </a:r>
            <a:r>
              <a:rPr lang="en-US" sz="2800" dirty="0" smtClean="0"/>
              <a:t>measured with numbers</a:t>
            </a:r>
          </a:p>
          <a:p>
            <a:pPr>
              <a:buNone/>
            </a:pPr>
            <a:r>
              <a:rPr lang="en-US" sz="2800" i="1" dirty="0" smtClean="0"/>
              <a:t>			Ex. The water is 67</a:t>
            </a:r>
            <a:r>
              <a:rPr lang="en-US" sz="2800" i="1" baseline="30000" dirty="0" smtClean="0"/>
              <a:t>0</a:t>
            </a:r>
            <a:r>
              <a:rPr lang="en-US" sz="2800" i="1" dirty="0" smtClean="0"/>
              <a:t>C</a:t>
            </a:r>
            <a:endParaRPr lang="en-US" sz="2800" dirty="0" smtClean="0"/>
          </a:p>
          <a:p>
            <a:pPr lvl="1"/>
            <a:endParaRPr lang="en-US" dirty="0" smtClean="0">
              <a:solidFill>
                <a:schemeClr val="tx1"/>
              </a:solidFill>
            </a:endParaRPr>
          </a:p>
          <a:p>
            <a:pPr lvl="0">
              <a:buNone/>
            </a:pPr>
            <a:endParaRPr lang="en-US" sz="28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466838" y="5573712"/>
            <a:ext cx="1466850" cy="1241425"/>
          </a:xfrm>
          <a:prstGeom prst="rect">
            <a:avLst/>
          </a:prstGeom>
          <a:noFill/>
        </p:spPr>
      </p:pic>
    </p:spTree>
    <p:extLst>
      <p:ext uri="{BB962C8B-B14F-4D97-AF65-F5344CB8AC3E}">
        <p14:creationId xmlns:p14="http://schemas.microsoft.com/office/powerpoint/2010/main" val="22826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7200" y="2286000"/>
            <a:ext cx="8026400" cy="3840163"/>
          </a:xfrm>
        </p:spPr>
        <p:txBody>
          <a:bodyPr>
            <a:noAutofit/>
          </a:bodyPr>
          <a:lstStyle/>
          <a:p>
            <a:pPr lvl="0">
              <a:buNone/>
            </a:pPr>
            <a:r>
              <a:rPr lang="en-US" sz="3600" dirty="0" smtClean="0"/>
              <a:t>Step 2 - Gather information (research)</a:t>
            </a:r>
          </a:p>
          <a:p>
            <a:pPr lvl="1"/>
            <a:r>
              <a:rPr lang="en-US" sz="3600" dirty="0" smtClean="0"/>
              <a:t>Look for what has been published before</a:t>
            </a:r>
          </a:p>
          <a:p>
            <a:pPr lvl="1"/>
            <a:r>
              <a:rPr lang="en-US" sz="3600" dirty="0" smtClean="0"/>
              <a:t>This does not imply taking previously published work as absolute fact</a:t>
            </a:r>
          </a:p>
          <a:p>
            <a:pPr marL="282575" lvl="1" indent="0">
              <a:buNone/>
            </a:pPr>
            <a:r>
              <a:rPr lang="en-US" sz="3600" dirty="0" smtClean="0"/>
              <a:t>	(skepticism is allowed)</a:t>
            </a:r>
          </a:p>
          <a:p>
            <a:pPr lvl="0">
              <a:buNone/>
            </a:pPr>
            <a:endParaRPr lang="en-US" sz="36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010400" y="4953000"/>
            <a:ext cx="1466850" cy="1241425"/>
          </a:xfrm>
          <a:prstGeom prst="rect">
            <a:avLst/>
          </a:prstGeom>
          <a:noFill/>
        </p:spPr>
      </p:pic>
    </p:spTree>
    <p:extLst>
      <p:ext uri="{BB962C8B-B14F-4D97-AF65-F5344CB8AC3E}">
        <p14:creationId xmlns:p14="http://schemas.microsoft.com/office/powerpoint/2010/main" val="4067586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7200" y="2286000"/>
            <a:ext cx="8026400" cy="3840163"/>
          </a:xfrm>
        </p:spPr>
        <p:txBody>
          <a:bodyPr>
            <a:noAutofit/>
          </a:bodyPr>
          <a:lstStyle/>
          <a:p>
            <a:pPr lvl="0">
              <a:buNone/>
            </a:pPr>
            <a:r>
              <a:rPr lang="en-US" sz="3600" dirty="0" smtClean="0"/>
              <a:t>Step 3  - Make hypotheses </a:t>
            </a:r>
            <a:r>
              <a:rPr lang="en-US" sz="3600" dirty="0" smtClean="0">
                <a:solidFill>
                  <a:srgbClr val="FF0000"/>
                </a:solidFill>
              </a:rPr>
              <a:t>(Note: this is the plural of hypothesis)</a:t>
            </a:r>
          </a:p>
          <a:p>
            <a:pPr lvl="0">
              <a:buNone/>
            </a:pPr>
            <a:r>
              <a:rPr lang="en-US" sz="3600" u="sng" dirty="0" smtClean="0">
                <a:solidFill>
                  <a:srgbClr val="FF0000"/>
                </a:solidFill>
              </a:rPr>
              <a:t>Hypothesis: </a:t>
            </a:r>
            <a:r>
              <a:rPr lang="en-US" sz="3600" dirty="0" smtClean="0"/>
              <a:t>a </a:t>
            </a:r>
            <a:r>
              <a:rPr lang="en-US" sz="3600" i="1" dirty="0" smtClean="0"/>
              <a:t>possible </a:t>
            </a:r>
            <a:r>
              <a:rPr lang="en-US" sz="3600" dirty="0" smtClean="0"/>
              <a:t>explanation for an observation based on </a:t>
            </a:r>
            <a:r>
              <a:rPr lang="en-US" sz="3600" dirty="0" smtClean="0">
                <a:solidFill>
                  <a:srgbClr val="CC0000"/>
                </a:solidFill>
              </a:rPr>
              <a:t>Research</a:t>
            </a:r>
            <a:endParaRPr lang="en-US" sz="3600" dirty="0" smtClean="0">
              <a:solidFill>
                <a:srgbClr val="FF0000"/>
              </a:solidFill>
            </a:endParaRPr>
          </a:p>
          <a:p>
            <a:pPr lvl="1"/>
            <a:r>
              <a:rPr lang="en-US" sz="3600" dirty="0" smtClean="0"/>
              <a:t>Testable predictions</a:t>
            </a:r>
          </a:p>
          <a:p>
            <a:pPr lvl="1"/>
            <a:r>
              <a:rPr lang="en-US" sz="3600" dirty="0" smtClean="0"/>
              <a:t>If it is not testable it is not a true hypothesis.</a:t>
            </a:r>
          </a:p>
          <a:p>
            <a:pPr lvl="0">
              <a:buNone/>
            </a:pPr>
            <a:endParaRPr lang="en-US" sz="36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010400" y="4953000"/>
            <a:ext cx="1466850" cy="1241425"/>
          </a:xfrm>
          <a:prstGeom prst="rect">
            <a:avLst/>
          </a:prstGeom>
          <a:noFill/>
        </p:spPr>
      </p:pic>
    </p:spTree>
    <p:extLst>
      <p:ext uri="{BB962C8B-B14F-4D97-AF65-F5344CB8AC3E}">
        <p14:creationId xmlns:p14="http://schemas.microsoft.com/office/powerpoint/2010/main" val="1648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35608" y="-30163"/>
            <a:ext cx="7498080" cy="1143000"/>
          </a:xfrm>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0850" y="744279"/>
            <a:ext cx="8482838" cy="3840163"/>
          </a:xfrm>
        </p:spPr>
        <p:txBody>
          <a:bodyPr>
            <a:noAutofit/>
          </a:bodyPr>
          <a:lstStyle/>
          <a:p>
            <a:pPr lvl="0">
              <a:buNone/>
            </a:pPr>
            <a:r>
              <a:rPr lang="en-US" sz="3600" dirty="0" smtClean="0"/>
              <a:t>Step 4  - Test hypotheses one at a time</a:t>
            </a:r>
          </a:p>
          <a:p>
            <a:r>
              <a:rPr lang="en-US" b="1" u="sng" dirty="0" smtClean="0">
                <a:solidFill>
                  <a:srgbClr val="CC0000"/>
                </a:solidFill>
              </a:rPr>
              <a:t>Experiment:</a:t>
            </a:r>
            <a:r>
              <a:rPr lang="en-US" sz="3400" dirty="0" smtClean="0"/>
              <a:t> Something that we do to test our hypothesis.</a:t>
            </a:r>
          </a:p>
          <a:p>
            <a:r>
              <a:rPr lang="en-US" sz="3400" dirty="0" smtClean="0"/>
              <a:t>They produce…</a:t>
            </a:r>
          </a:p>
          <a:p>
            <a:pPr lvl="1"/>
            <a:r>
              <a:rPr lang="en-US" sz="3000" b="1" u="sng" dirty="0" smtClean="0">
                <a:solidFill>
                  <a:srgbClr val="CC0000"/>
                </a:solidFill>
              </a:rPr>
              <a:t>Data</a:t>
            </a:r>
            <a:r>
              <a:rPr lang="en-US" sz="3000" dirty="0" smtClean="0"/>
              <a:t> (new information)</a:t>
            </a:r>
          </a:p>
          <a:p>
            <a:pPr lvl="1"/>
            <a:r>
              <a:rPr lang="en-US" sz="3000" b="1" u="sng" dirty="0" smtClean="0">
                <a:solidFill>
                  <a:srgbClr val="CC0000"/>
                </a:solidFill>
              </a:rPr>
              <a:t>Conclusions</a:t>
            </a:r>
            <a:r>
              <a:rPr lang="en-US" sz="3000" dirty="0" smtClean="0"/>
              <a:t> (based on data to support or negate hypothesis)</a:t>
            </a:r>
          </a:p>
          <a:p>
            <a:pPr lvl="1"/>
            <a:r>
              <a:rPr lang="en-US" sz="3000" b="1" u="sng" dirty="0" smtClean="0">
                <a:solidFill>
                  <a:srgbClr val="CC0000"/>
                </a:solidFill>
              </a:rPr>
              <a:t>Theory model</a:t>
            </a:r>
            <a:r>
              <a:rPr lang="en-US" sz="3000" dirty="0" smtClean="0"/>
              <a:t> (explanation for an observation)</a:t>
            </a:r>
          </a:p>
          <a:p>
            <a:pPr lvl="2"/>
            <a:r>
              <a:rPr lang="en-US" sz="2600" dirty="0" smtClean="0"/>
              <a:t>Based on tested hypotheses and often change</a:t>
            </a:r>
          </a:p>
          <a:p>
            <a:pPr lvl="1"/>
            <a:r>
              <a:rPr lang="en-US" sz="3000" b="1" u="sng" dirty="0" smtClean="0">
                <a:solidFill>
                  <a:srgbClr val="CC0000"/>
                </a:solidFill>
              </a:rPr>
              <a:t>Natural Law</a:t>
            </a:r>
            <a:r>
              <a:rPr lang="en-US" sz="3000" dirty="0" smtClean="0"/>
              <a:t> (summary of observed behavior)</a:t>
            </a:r>
            <a:endParaRPr lang="en-US" dirty="0" smtClean="0"/>
          </a:p>
          <a:p>
            <a:pPr lvl="1"/>
            <a:endParaRPr lang="en-US" sz="3600" dirty="0"/>
          </a:p>
          <a:p>
            <a:pPr lvl="2"/>
            <a:endParaRPr lang="en-US" sz="3600" dirty="0" smtClean="0"/>
          </a:p>
        </p:txBody>
      </p:sp>
    </p:spTree>
    <p:extLst>
      <p:ext uri="{BB962C8B-B14F-4D97-AF65-F5344CB8AC3E}">
        <p14:creationId xmlns:p14="http://schemas.microsoft.com/office/powerpoint/2010/main" val="140095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solidFill>
                  <a:schemeClr val="accent1"/>
                </a:solidFill>
              </a:rPr>
              <a:t>The “Scientific Method”</a:t>
            </a:r>
            <a:endParaRPr lang="en-US" dirty="0">
              <a:solidFill>
                <a:schemeClr val="accent1"/>
              </a:solidFill>
            </a:endParaRPr>
          </a:p>
        </p:txBody>
      </p:sp>
      <p:sp>
        <p:nvSpPr>
          <p:cNvPr id="9219" name="Rectangle 3"/>
          <p:cNvSpPr>
            <a:spLocks noGrp="1" noChangeArrowheads="1"/>
          </p:cNvSpPr>
          <p:nvPr>
            <p:ph idx="1"/>
          </p:nvPr>
        </p:nvSpPr>
        <p:spPr>
          <a:xfrm>
            <a:off x="457200" y="1044575"/>
            <a:ext cx="8229600" cy="4267200"/>
          </a:xfrm>
        </p:spPr>
        <p:txBody>
          <a:bodyPr>
            <a:noAutofit/>
          </a:bodyPr>
          <a:lstStyle/>
          <a:p>
            <a:pPr lvl="0">
              <a:buNone/>
            </a:pPr>
            <a:r>
              <a:rPr lang="en-US" sz="3600" dirty="0" smtClean="0"/>
              <a:t>Step 5 - Examine the results for patterns</a:t>
            </a:r>
          </a:p>
          <a:p>
            <a:pPr lvl="1"/>
            <a:r>
              <a:rPr lang="en-US" sz="3600" dirty="0" smtClean="0"/>
              <a:t>Evidence that </a:t>
            </a:r>
            <a:r>
              <a:rPr lang="en-US" sz="3600" u="sng" dirty="0" smtClean="0"/>
              <a:t>supports</a:t>
            </a:r>
            <a:r>
              <a:rPr lang="en-US" sz="3600" dirty="0" smtClean="0"/>
              <a:t> (not </a:t>
            </a:r>
            <a:r>
              <a:rPr lang="en-US" sz="3600" u="sng" dirty="0" smtClean="0"/>
              <a:t>proves</a:t>
            </a:r>
            <a:r>
              <a:rPr lang="en-US" sz="3600" dirty="0" smtClean="0"/>
              <a:t>) or disproves your hypothesis</a:t>
            </a:r>
          </a:p>
          <a:p>
            <a:pPr lvl="1"/>
            <a:r>
              <a:rPr lang="en-US" sz="3600" dirty="0" smtClean="0"/>
              <a:t>Beware of misleading evidence or evidence that could mean more than one thing</a:t>
            </a:r>
          </a:p>
          <a:p>
            <a:pPr lvl="1"/>
            <a:r>
              <a:rPr lang="en-US" sz="3600" dirty="0" smtClean="0"/>
              <a:t>Follow all leads/evidence</a:t>
            </a:r>
          </a:p>
          <a:p>
            <a:pPr lvl="2"/>
            <a:r>
              <a:rPr lang="en-US" sz="2600" b="1" u="sng" dirty="0" smtClean="0">
                <a:solidFill>
                  <a:srgbClr val="CC0000"/>
                </a:solidFill>
              </a:rPr>
              <a:t>Theory model</a:t>
            </a:r>
            <a:r>
              <a:rPr lang="en-US" sz="2600" dirty="0" smtClean="0"/>
              <a:t> (explanation for an observation)</a:t>
            </a:r>
          </a:p>
          <a:p>
            <a:pPr lvl="2"/>
            <a:r>
              <a:rPr lang="en-US" sz="2600" dirty="0" smtClean="0"/>
              <a:t>Based on tested hypotheses and often change</a:t>
            </a:r>
          </a:p>
          <a:p>
            <a:pPr lvl="2"/>
            <a:r>
              <a:rPr lang="en-US" sz="2600" b="1" u="sng" dirty="0" smtClean="0">
                <a:solidFill>
                  <a:srgbClr val="CC0000"/>
                </a:solidFill>
              </a:rPr>
              <a:t>Natural Law</a:t>
            </a:r>
            <a:r>
              <a:rPr lang="en-US" sz="2600" dirty="0" smtClean="0"/>
              <a:t> (summary of observed behavior)</a:t>
            </a:r>
            <a:endParaRPr lang="en-US" dirty="0" smtClean="0"/>
          </a:p>
          <a:p>
            <a:pPr lvl="1"/>
            <a:endParaRPr lang="en-US" sz="3600" dirty="0" smtClean="0"/>
          </a:p>
          <a:p>
            <a:pPr lvl="0">
              <a:buNone/>
            </a:pPr>
            <a:endParaRPr lang="en-US" sz="3600" dirty="0" smtClean="0">
              <a:solidFill>
                <a:schemeClr val="accent6"/>
              </a:solidFill>
            </a:endParaRPr>
          </a:p>
          <a:p>
            <a:pPr lvl="0">
              <a:buNone/>
            </a:pPr>
            <a:endParaRPr lang="en-US" sz="3600" dirty="0"/>
          </a:p>
        </p:txBody>
      </p:sp>
      <p:pic>
        <p:nvPicPr>
          <p:cNvPr id="9220" name="Picture 4" descr="fountainpen_dripping_hg_clr"/>
          <p:cNvPicPr>
            <a:picLocks noChangeAspect="1" noChangeArrowheads="1" noCrop="1"/>
          </p:cNvPicPr>
          <p:nvPr/>
        </p:nvPicPr>
        <p:blipFill>
          <a:blip r:embed="rId2"/>
          <a:srcRect/>
          <a:stretch>
            <a:fillRect/>
          </a:stretch>
        </p:blipFill>
        <p:spPr bwMode="auto">
          <a:xfrm>
            <a:off x="7010400" y="5311775"/>
            <a:ext cx="1466850" cy="1241425"/>
          </a:xfrm>
          <a:prstGeom prst="rect">
            <a:avLst/>
          </a:prstGeom>
          <a:noFill/>
        </p:spPr>
      </p:pic>
    </p:spTree>
    <p:extLst>
      <p:ext uri="{BB962C8B-B14F-4D97-AF65-F5344CB8AC3E}">
        <p14:creationId xmlns:p14="http://schemas.microsoft.com/office/powerpoint/2010/main" val="176571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19542</TotalTime>
  <Words>1737</Words>
  <Application>Microsoft Office PowerPoint</Application>
  <PresentationFormat>On-screen Show (4:3)</PresentationFormat>
  <Paragraphs>261</Paragraphs>
  <Slides>32</Slides>
  <Notes>7</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ＭＳ Ｐゴシック</vt:lpstr>
      <vt:lpstr>SimSun</vt:lpstr>
      <vt:lpstr>Arial</vt:lpstr>
      <vt:lpstr>Calibri</vt:lpstr>
      <vt:lpstr>Cambria</vt:lpstr>
      <vt:lpstr>Corbel</vt:lpstr>
      <vt:lpstr>Gill Sans MT</vt:lpstr>
      <vt:lpstr>Times New Roman</vt:lpstr>
      <vt:lpstr>Verdana</vt:lpstr>
      <vt:lpstr>Wingdings</vt:lpstr>
      <vt:lpstr>Wingdings 2</vt:lpstr>
      <vt:lpstr>Solstice</vt:lpstr>
      <vt:lpstr>Starter</vt:lpstr>
      <vt:lpstr>Wednesday, August 10, 2016</vt:lpstr>
      <vt:lpstr>Doing Science</vt:lpstr>
      <vt:lpstr>PowerPoint Presentation</vt:lpstr>
      <vt:lpstr>The “Scientific Method”</vt:lpstr>
      <vt:lpstr>The “Scientific Method”</vt:lpstr>
      <vt:lpstr>The “Scientific Method”</vt:lpstr>
      <vt:lpstr>The “Scientific Method”</vt:lpstr>
      <vt:lpstr>The “Scientific Method”</vt:lpstr>
      <vt:lpstr>The “Scientific Method”</vt:lpstr>
      <vt:lpstr>The “Scientific Method”</vt:lpstr>
      <vt:lpstr>PowerPoint Presentation</vt:lpstr>
      <vt:lpstr>The “Scientific Method”</vt:lpstr>
      <vt:lpstr>The “Scientific Method”</vt:lpstr>
      <vt:lpstr>The “Scientific Method”</vt:lpstr>
      <vt:lpstr>The “Scientific Method”</vt:lpstr>
      <vt:lpstr>The “Scientific Method”</vt:lpstr>
      <vt:lpstr>The “Scientific Method”</vt:lpstr>
      <vt:lpstr>The “Scientific Method”</vt:lpstr>
      <vt:lpstr>The “Scientific Method”</vt:lpstr>
      <vt:lpstr>Thursday, August 11, 2016</vt:lpstr>
      <vt:lpstr>PowerPoint Presentation</vt:lpstr>
      <vt:lpstr>Experiment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dc:title>
  <dc:creator>Dustin Dillard</dc:creator>
  <cp:lastModifiedBy>Brittany N. Dillard</cp:lastModifiedBy>
  <cp:revision>60</cp:revision>
  <cp:lastPrinted>2016-08-17T12:49:04Z</cp:lastPrinted>
  <dcterms:created xsi:type="dcterms:W3CDTF">2014-07-31T03:44:37Z</dcterms:created>
  <dcterms:modified xsi:type="dcterms:W3CDTF">2016-08-17T19:41:31Z</dcterms:modified>
</cp:coreProperties>
</file>